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7" r:id="rId5"/>
    <p:sldId id="278" r:id="rId6"/>
    <p:sldId id="279" r:id="rId7"/>
    <p:sldId id="282" r:id="rId8"/>
    <p:sldId id="28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-1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D"/>
    <a:srgbClr val="003E54"/>
    <a:srgbClr val="9DD6EA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2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winkl.co.uk/resources/early-years-numbers-number-system/all-about-numbers-numbers-the-number-system-number-mathematics-eyfs-early-years/number-2-all-about-numbers-numbers-the-number-system-number-mathematics-eyfs-early-years" TargetMode="Externa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.uk/resources/early-years-numbers-number-system/all-about-numbers-numbers-the-number-system-number-mathematics-eyfs-early-years/number-2-all-about-numbers-numbers-the-number-system-number-mathematics-eyfs-early-year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numbers-number-system/all-about-numbers-numbers-the-number-system-number-mathematics-eyfs-early-years/number-2-all-about-numbers-numbers-the-number-system-number-mathematics-eyfs-early-year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winkl.co.uk/resources/early-years-numbers-number-system/all-about-numbers-numbers-the-number-system-number-mathematics-eyfs-early-years/number-2-all-about-numbers-numbers-the-number-system-number-mathematics-eyfs-early-years" TargetMode="Externa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64EBE-059D-784E-9224-83EA9FA25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5B4ACACB-D0F3-E94C-932C-D33E2402BDD1}"/>
              </a:ext>
            </a:extLst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27EA1070-9040-B04B-B760-25966B434025}"/>
              </a:ext>
            </a:extLst>
          </p:cNvPr>
          <p:cNvSpPr/>
          <p:nvPr userDrawn="1"/>
        </p:nvSpPr>
        <p:spPr>
          <a:xfrm>
            <a:off x="8478699" y="6196125"/>
            <a:ext cx="576495" cy="58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1A4D9602-4767-DC48-BDD1-76126C2F1620}"/>
              </a:ext>
            </a:extLst>
          </p:cNvPr>
          <p:cNvSpPr/>
          <p:nvPr userDrawn="1"/>
        </p:nvSpPr>
        <p:spPr>
          <a:xfrm>
            <a:off x="8549089" y="6676222"/>
            <a:ext cx="594911" cy="18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3854D-D094-E74B-B452-743C55190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6"/>
            <a:extLst>
              <a:ext uri="{FF2B5EF4-FFF2-40B4-BE49-F238E27FC236}">
                <a16:creationId xmlns:a16="http://schemas.microsoft.com/office/drawing/2014/main" id="{1E5E17AA-7C7D-0F4F-AC97-5106168467AE}"/>
              </a:ext>
            </a:extLst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5A408713-B015-5C45-9B9D-FBBB6ADBEEF5}"/>
              </a:ext>
            </a:extLst>
          </p:cNvPr>
          <p:cNvSpPr/>
          <p:nvPr userDrawn="1"/>
        </p:nvSpPr>
        <p:spPr>
          <a:xfrm>
            <a:off x="8467682" y="6196125"/>
            <a:ext cx="576495" cy="58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E4138-D0A1-BF40-8984-A515171CB9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32364E5-7756-4DAC-8C61-7F5FF0AB9FBA}"/>
              </a:ext>
            </a:extLst>
          </p:cNvPr>
          <p:cNvSpPr txBox="1"/>
          <p:nvPr/>
        </p:nvSpPr>
        <p:spPr>
          <a:xfrm>
            <a:off x="2352582" y="1447061"/>
            <a:ext cx="478506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6000" dirty="0"/>
              <a:t>Broj 2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653D596-9A90-40C5-8065-D8F132B8D98D}"/>
              </a:ext>
            </a:extLst>
          </p:cNvPr>
          <p:cNvSpPr txBox="1"/>
          <p:nvPr/>
        </p:nvSpPr>
        <p:spPr>
          <a:xfrm>
            <a:off x="106531" y="328474"/>
            <a:ext cx="22460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Učenik N.L.</a:t>
            </a:r>
          </a:p>
        </p:txBody>
      </p:sp>
      <p:pic>
        <p:nvPicPr>
          <p:cNvPr id="1026" name="Picture 2" descr="number 2 | Leo Reynolds | Flickr">
            <a:extLst>
              <a:ext uri="{FF2B5EF4-FFF2-40B4-BE49-F238E27FC236}">
                <a16:creationId xmlns:a16="http://schemas.microsoft.com/office/drawing/2014/main" id="{7272BC93-1B9E-4681-AC40-60B7E683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28" y="2602963"/>
            <a:ext cx="2698812" cy="23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6" y="552269"/>
            <a:ext cx="8065007" cy="5753462"/>
          </a:xfrm>
          <a:prstGeom prst="roundRect">
            <a:avLst>
              <a:gd name="adj" fmla="val 2558"/>
            </a:avLst>
          </a:prstGeom>
        </p:spPr>
      </p:pic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E71F03F8-D435-4249-894A-2363B7AD97AC}"/>
              </a:ext>
            </a:extLst>
          </p:cNvPr>
          <p:cNvSpPr/>
          <p:nvPr/>
        </p:nvSpPr>
        <p:spPr>
          <a:xfrm>
            <a:off x="3150824" y="4373696"/>
            <a:ext cx="1178805" cy="167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29EE482E-3E5F-2B4F-81B3-66CFF5D82599}"/>
              </a:ext>
            </a:extLst>
          </p:cNvPr>
          <p:cNvSpPr/>
          <p:nvPr/>
        </p:nvSpPr>
        <p:spPr>
          <a:xfrm>
            <a:off x="6610121" y="4450813"/>
            <a:ext cx="1872867" cy="1854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DCAE41A4-9511-0740-8302-3FA6183C4C4C}"/>
              </a:ext>
            </a:extLst>
          </p:cNvPr>
          <p:cNvSpPr/>
          <p:nvPr/>
        </p:nvSpPr>
        <p:spPr>
          <a:xfrm>
            <a:off x="5023692" y="5411323"/>
            <a:ext cx="374574" cy="27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71B8D18D-C7FB-8E48-B918-AFB6C9530243}"/>
              </a:ext>
            </a:extLst>
          </p:cNvPr>
          <p:cNvSpPr/>
          <p:nvPr/>
        </p:nvSpPr>
        <p:spPr>
          <a:xfrm>
            <a:off x="4406748" y="5069798"/>
            <a:ext cx="694062" cy="37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0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9327B925-68C1-024B-A505-5545FFCE1165}"/>
              </a:ext>
            </a:extLst>
          </p:cNvPr>
          <p:cNvSpPr/>
          <p:nvPr/>
        </p:nvSpPr>
        <p:spPr>
          <a:xfrm>
            <a:off x="638980" y="4254551"/>
            <a:ext cx="1090668" cy="104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7886CDF6-83CA-0340-80B5-DFC7C8EE33BA}"/>
              </a:ext>
            </a:extLst>
          </p:cNvPr>
          <p:cNvSpPr/>
          <p:nvPr/>
        </p:nvSpPr>
        <p:spPr>
          <a:xfrm>
            <a:off x="1211855" y="2480835"/>
            <a:ext cx="1542363" cy="217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487F34B9-CD3A-FE42-B458-7CAD6007E5BE}"/>
              </a:ext>
            </a:extLst>
          </p:cNvPr>
          <p:cNvSpPr/>
          <p:nvPr/>
        </p:nvSpPr>
        <p:spPr>
          <a:xfrm>
            <a:off x="5728773" y="2622013"/>
            <a:ext cx="1355073" cy="2038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3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id="{69D786D4-C610-934B-8366-0D18D55D8A91}"/>
              </a:ext>
            </a:extLst>
          </p:cNvPr>
          <p:cNvSpPr/>
          <p:nvPr/>
        </p:nvSpPr>
        <p:spPr>
          <a:xfrm>
            <a:off x="4913523" y="4574039"/>
            <a:ext cx="1046601" cy="372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DFC79EAC-0AB8-D449-8E9F-C6112FB3E57B}"/>
              </a:ext>
            </a:extLst>
          </p:cNvPr>
          <p:cNvSpPr/>
          <p:nvPr/>
        </p:nvSpPr>
        <p:spPr>
          <a:xfrm>
            <a:off x="5453351" y="4981663"/>
            <a:ext cx="1046601" cy="1066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E49D522F-C812-7A41-80BF-CBBD1940F84A}"/>
              </a:ext>
            </a:extLst>
          </p:cNvPr>
          <p:cNvSpPr/>
          <p:nvPr/>
        </p:nvSpPr>
        <p:spPr>
          <a:xfrm>
            <a:off x="627961" y="5299113"/>
            <a:ext cx="2258130" cy="59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E50FD92-A447-4E09-B959-37979B1CD054}"/>
              </a:ext>
            </a:extLst>
          </p:cNvPr>
          <p:cNvSpPr txBox="1"/>
          <p:nvPr/>
        </p:nvSpPr>
        <p:spPr>
          <a:xfrm>
            <a:off x="4329629" y="908936"/>
            <a:ext cx="251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vidimo na slici?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11882-C7ED-5347-A7D6-A83DC68D6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6" y="1222873"/>
            <a:ext cx="2248491" cy="4749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90E93-2233-F249-B68A-96F34858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67" y="1222873"/>
            <a:ext cx="2248491" cy="474954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3D58C5C-11A2-4188-9A35-1B139B057643}"/>
              </a:ext>
            </a:extLst>
          </p:cNvPr>
          <p:cNvSpPr txBox="1"/>
          <p:nvPr/>
        </p:nvSpPr>
        <p:spPr>
          <a:xfrm>
            <a:off x="1710752" y="660093"/>
            <a:ext cx="60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djevojčica je na slici? Brojite naglas pokazujući svaku od djevojčica! Pokažite broj 1 i broj 2.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5A22CE4-EF9E-4B56-996E-6FDF32FA5C32}"/>
              </a:ext>
            </a:extLst>
          </p:cNvPr>
          <p:cNvSpPr txBox="1"/>
          <p:nvPr/>
        </p:nvSpPr>
        <p:spPr>
          <a:xfrm>
            <a:off x="3195961" y="5734975"/>
            <a:ext cx="5149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ABA3A9D-5837-47B3-81B0-61909C4CCCF1}"/>
              </a:ext>
            </a:extLst>
          </p:cNvPr>
          <p:cNvSpPr txBox="1"/>
          <p:nvPr/>
        </p:nvSpPr>
        <p:spPr>
          <a:xfrm>
            <a:off x="5413959" y="5734975"/>
            <a:ext cx="6761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B74E0-7D06-9344-9674-CAA74162F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4" y="795103"/>
            <a:ext cx="5559572" cy="526779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4DB2D57-4B0C-4865-BA2B-BE5D4F2CA254}"/>
              </a:ext>
            </a:extLst>
          </p:cNvPr>
          <p:cNvSpPr txBox="1"/>
          <p:nvPr/>
        </p:nvSpPr>
        <p:spPr>
          <a:xfrm>
            <a:off x="3338004" y="2885243"/>
            <a:ext cx="6303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1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3875AE5-B86C-49E2-A507-4A9020CC8E61}"/>
              </a:ext>
            </a:extLst>
          </p:cNvPr>
          <p:cNvSpPr txBox="1"/>
          <p:nvPr/>
        </p:nvSpPr>
        <p:spPr>
          <a:xfrm>
            <a:off x="4886622" y="2771424"/>
            <a:ext cx="578124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500" dirty="0"/>
              <a:t>2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B7FA835-6D94-4936-B341-A450E2276CAE}"/>
              </a:ext>
            </a:extLst>
          </p:cNvPr>
          <p:cNvSpPr txBox="1"/>
          <p:nvPr/>
        </p:nvSpPr>
        <p:spPr>
          <a:xfrm>
            <a:off x="3115527" y="612559"/>
            <a:ext cx="35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romobila je na slici? Brojite pokazujući svaki od njih!</a:t>
            </a:r>
          </a:p>
        </p:txBody>
      </p:sp>
    </p:spTree>
    <p:extLst>
      <p:ext uri="{BB962C8B-B14F-4D97-AF65-F5344CB8AC3E}">
        <p14:creationId xmlns:p14="http://schemas.microsoft.com/office/powerpoint/2010/main" val="326530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0630A-F995-DF45-B289-AD26837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7" y="3676167"/>
            <a:ext cx="5967414" cy="172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1A720-73AC-9E4B-948A-60EE81970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" y="1367651"/>
            <a:ext cx="6646641" cy="276248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F9E6055-1375-4D57-9FC6-9867BFBF4D4E}"/>
              </a:ext>
            </a:extLst>
          </p:cNvPr>
          <p:cNvSpPr txBox="1"/>
          <p:nvPr/>
        </p:nvSpPr>
        <p:spPr>
          <a:xfrm>
            <a:off x="1961965" y="736847"/>
            <a:ext cx="505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koluta je na slici? Brojite pokazujući svaki od njih. Pokažite broj 2.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ED73F4E-A7D3-4977-8216-5356E21AA37A}"/>
              </a:ext>
            </a:extLst>
          </p:cNvPr>
          <p:cNvSpPr txBox="1"/>
          <p:nvPr/>
        </p:nvSpPr>
        <p:spPr>
          <a:xfrm>
            <a:off x="2103809" y="2425943"/>
            <a:ext cx="461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/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9E89497-D03F-4FF9-A1C5-56327D32E3AB}"/>
              </a:ext>
            </a:extLst>
          </p:cNvPr>
          <p:cNvSpPr txBox="1"/>
          <p:nvPr/>
        </p:nvSpPr>
        <p:spPr>
          <a:xfrm>
            <a:off x="5318435" y="4221738"/>
            <a:ext cx="4618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845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B8E589-FB72-6249-B9B1-3910EFA38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81" y="2628206"/>
            <a:ext cx="1874151" cy="1832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CE83D-57BB-3E47-8F43-87CE6D9C2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40" y="4309731"/>
            <a:ext cx="648813" cy="301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C26D9-19D6-AF4B-B234-2D59A30A7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6" y="1712053"/>
            <a:ext cx="1874151" cy="1832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94360-8047-7845-AB3D-572B414F9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3" y="3300246"/>
            <a:ext cx="648813" cy="301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8F0453-2D05-9244-BA0A-0197D6C9DFF3}"/>
              </a:ext>
            </a:extLst>
          </p:cNvPr>
          <p:cNvSpPr txBox="1"/>
          <p:nvPr/>
        </p:nvSpPr>
        <p:spPr>
          <a:xfrm>
            <a:off x="2697603" y="4017343"/>
            <a:ext cx="64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200" dirty="0">
                <a:latin typeface="Twinkl" pitchFamily="2" charset="77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winkl" pitchFamily="2" charset="77"/>
              </a:rPr>
              <a:t>|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F1D4C6F0-395D-40AF-91CE-3E8D8F81044E}"/>
              </a:ext>
            </a:extLst>
          </p:cNvPr>
          <p:cNvSpPr txBox="1"/>
          <p:nvPr/>
        </p:nvSpPr>
        <p:spPr>
          <a:xfrm>
            <a:off x="5818940" y="5047051"/>
            <a:ext cx="6439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5000" dirty="0">
                <a:latin typeface="Twinkl" pitchFamily="2" charset="77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winkl" pitchFamily="2" charset="77"/>
              </a:rPr>
              <a:t>|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2D08506-A7F7-468C-B6E5-AC4DADF97150}"/>
              </a:ext>
            </a:extLst>
          </p:cNvPr>
          <p:cNvSpPr txBox="1"/>
          <p:nvPr/>
        </p:nvSpPr>
        <p:spPr>
          <a:xfrm>
            <a:off x="2485747" y="756182"/>
            <a:ext cx="417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kanti je na slici? Pokaži broj 2.</a:t>
            </a:r>
          </a:p>
        </p:txBody>
      </p:sp>
    </p:spTree>
    <p:extLst>
      <p:ext uri="{BB962C8B-B14F-4D97-AF65-F5344CB8AC3E}">
        <p14:creationId xmlns:p14="http://schemas.microsoft.com/office/powerpoint/2010/main" val="102576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B6A85F2-AD87-8645-9987-30E7EDBBE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68" y="2057825"/>
            <a:ext cx="2667557" cy="38571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963098-8A0E-374C-91A2-9AED98935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65" y="3602515"/>
            <a:ext cx="479026" cy="553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0D5C4-48E9-5E4A-9E9D-D67A2872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36" y="1500412"/>
            <a:ext cx="2667557" cy="3857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ABC4F-C739-F64D-9D29-4CE302134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71" y="3363567"/>
            <a:ext cx="618709" cy="667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03D34E-D820-3541-B5F2-A0A183156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115" y="3602515"/>
            <a:ext cx="506431" cy="546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C475C3-DCE8-504B-8BD7-BEA367E7E5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1105" y="2247440"/>
            <a:ext cx="391053" cy="45169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285FB4C-A2F8-450C-A69E-7761015A8431}"/>
              </a:ext>
            </a:extLst>
          </p:cNvPr>
          <p:cNvSpPr txBox="1"/>
          <p:nvPr/>
        </p:nvSpPr>
        <p:spPr>
          <a:xfrm>
            <a:off x="2776631" y="683581"/>
            <a:ext cx="376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drveća je na slici? Koliko ptica i vjeverica vidiš? Brojite učeniku na glas i pokažite broj 2.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1692CD5-699D-49D0-AA72-AE4B6FCF791D}"/>
              </a:ext>
            </a:extLst>
          </p:cNvPr>
          <p:cNvSpPr txBox="1"/>
          <p:nvPr/>
        </p:nvSpPr>
        <p:spPr>
          <a:xfrm>
            <a:off x="5147569" y="4864963"/>
            <a:ext cx="1270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453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6B1C9-8CB9-418D-9D55-0816EA8E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2" y="3284239"/>
            <a:ext cx="8220075" cy="994306"/>
          </a:xfrm>
        </p:spPr>
        <p:txBody>
          <a:bodyPr/>
          <a:lstStyle/>
          <a:p>
            <a:r>
              <a:rPr lang="hr-HR" dirty="0"/>
              <a:t>Pokaži broj 1 i broj 2.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4500" dirty="0"/>
              <a:t>1             1            2</a:t>
            </a:r>
            <a:br>
              <a:rPr lang="hr-HR" sz="4500" dirty="0"/>
            </a:br>
            <a:br>
              <a:rPr lang="hr-HR" sz="4500" dirty="0"/>
            </a:br>
            <a:r>
              <a:rPr lang="hr-HR" sz="4500" dirty="0"/>
              <a:t>    2                            2</a:t>
            </a:r>
            <a:br>
              <a:rPr lang="hr-HR" sz="4500" dirty="0"/>
            </a:br>
            <a:br>
              <a:rPr lang="hr-HR" sz="4500" dirty="0"/>
            </a:br>
            <a:br>
              <a:rPr lang="hr-HR" sz="4500" dirty="0"/>
            </a:br>
            <a:r>
              <a:rPr lang="hr-HR" sz="4500" dirty="0"/>
              <a:t>                   1            1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45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109</Words>
  <Application>Microsoft Office PowerPoint</Application>
  <PresentationFormat>Prikaz na zaslonu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Pokaži broj 1 i broj 2.   1             1            2      2                            2                      1            1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Nina Novaković</cp:lastModifiedBy>
  <cp:revision>24</cp:revision>
  <dcterms:created xsi:type="dcterms:W3CDTF">2020-06-30T13:35:08Z</dcterms:created>
  <dcterms:modified xsi:type="dcterms:W3CDTF">2021-12-09T13:41:37Z</dcterms:modified>
</cp:coreProperties>
</file>