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7" r:id="rId2"/>
    <p:sldId id="266" r:id="rId3"/>
    <p:sldId id="259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anose="020B0604020202020204" charset="-18"/>
      <p:regular r:id="rId16"/>
      <p:bold r:id="rId17"/>
    </p:embeddedFont>
    <p:embeddedFont>
      <p:font typeface="Twinkl ExtraBold" charset="-18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C0D894"/>
    <a:srgbClr val="F2B18A"/>
    <a:srgbClr val="B2D8B7"/>
    <a:srgbClr val="DD897E"/>
    <a:srgbClr val="5972B6"/>
    <a:srgbClr val="18A0DB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2" autoAdjust="0"/>
    <p:restoredTop sz="94660"/>
  </p:normalViewPr>
  <p:slideViewPr>
    <p:cSldViewPr snapToGrid="0" showGuides="1">
      <p:cViewPr>
        <p:scale>
          <a:sx n="65" d="100"/>
          <a:sy n="65" d="100"/>
        </p:scale>
        <p:origin x="2078" y="523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E11C8F37-C877-4142-9EF8-639D84D6B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8" y="838612"/>
            <a:ext cx="8646211" cy="5038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00827-2A15-F448-B23D-ACDB1269CDEE}"/>
              </a:ext>
            </a:extLst>
          </p:cNvPr>
          <p:cNvSpPr txBox="1"/>
          <p:nvPr/>
        </p:nvSpPr>
        <p:spPr>
          <a:xfrm>
            <a:off x="3630107" y="2480651"/>
            <a:ext cx="38626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effectLst>
                  <a:glow rad="762000">
                    <a:srgbClr val="DD897E"/>
                  </a:glow>
                </a:effectLst>
                <a:latin typeface="Twinkl" pitchFamily="2" charset="77"/>
              </a:rPr>
              <a:t>Što možemo pomirisati?</a:t>
            </a:r>
            <a:endParaRPr lang="en-US" sz="5400" b="1" dirty="0">
              <a:effectLst>
                <a:glow rad="762000">
                  <a:srgbClr val="DD897E"/>
                </a:glow>
              </a:effectLst>
              <a:latin typeface="Twinkl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538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04CFE88-0D0F-8248-B01F-A729E8FF2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642"/>
            <a:ext cx="4392235" cy="6449358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E11C8F37-C877-4142-9EF8-639D84D6B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83" y="602420"/>
            <a:ext cx="6984617" cy="45233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00827-2A15-F448-B23D-ACDB1269CDEE}"/>
              </a:ext>
            </a:extLst>
          </p:cNvPr>
          <p:cNvSpPr txBox="1"/>
          <p:nvPr/>
        </p:nvSpPr>
        <p:spPr>
          <a:xfrm>
            <a:off x="4777334" y="1365510"/>
            <a:ext cx="35485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effectLst>
                  <a:glow rad="762000">
                    <a:srgbClr val="DD897E"/>
                  </a:glow>
                </a:effectLst>
                <a:latin typeface="Twinkl" pitchFamily="2" charset="77"/>
              </a:rPr>
              <a:t>Mogu pomirisati </a:t>
            </a:r>
            <a:r>
              <a:rPr lang="hr-HR" sz="5400" b="1" dirty="0">
                <a:effectLst>
                  <a:glow rad="762000">
                    <a:srgbClr val="DD897E"/>
                  </a:glow>
                </a:effectLst>
                <a:latin typeface="Twinkl" pitchFamily="2" charset="77"/>
              </a:rPr>
              <a:t>cvijeće.</a:t>
            </a:r>
            <a:endParaRPr lang="en-US" sz="5400" b="1" dirty="0">
              <a:effectLst>
                <a:glow rad="762000">
                  <a:srgbClr val="DD897E"/>
                </a:glow>
              </a:effectLst>
              <a:latin typeface="Twinkl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226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ale&#10;&#10;Description automatically generated">
            <a:extLst>
              <a:ext uri="{FF2B5EF4-FFF2-40B4-BE49-F238E27FC236}">
                <a16:creationId xmlns:a16="http://schemas.microsoft.com/office/drawing/2014/main" id="{52FC6CA5-0661-AA49-8913-99E868797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4" y="1852872"/>
            <a:ext cx="7861662" cy="4892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C8F37-C877-4142-9EF8-639D84D6B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76" y="0"/>
            <a:ext cx="6066745" cy="3790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00827-2A15-F448-B23D-ACDB1269CDEE}"/>
              </a:ext>
            </a:extLst>
          </p:cNvPr>
          <p:cNvSpPr txBox="1"/>
          <p:nvPr/>
        </p:nvSpPr>
        <p:spPr>
          <a:xfrm>
            <a:off x="5053336" y="459989"/>
            <a:ext cx="35485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effectLst>
                  <a:glow rad="101600">
                    <a:srgbClr val="B2D8B7">
                      <a:alpha val="60000"/>
                    </a:srgbClr>
                  </a:glow>
                </a:effectLst>
                <a:latin typeface="Twinkl" pitchFamily="2" charset="77"/>
              </a:rPr>
              <a:t>Mogu osjetiti miris </a:t>
            </a:r>
            <a:r>
              <a:rPr lang="hr-HR" sz="5400" b="1" dirty="0">
                <a:effectLst>
                  <a:glow rad="101600">
                    <a:srgbClr val="B2D8B7">
                      <a:alpha val="60000"/>
                    </a:srgbClr>
                  </a:glow>
                </a:effectLst>
                <a:latin typeface="Twinkl" pitchFamily="2" charset="77"/>
              </a:rPr>
              <a:t>ribe.</a:t>
            </a:r>
            <a:endParaRPr lang="en-US" sz="5400" b="1" dirty="0">
              <a:effectLst>
                <a:glow rad="101600">
                  <a:srgbClr val="B2D8B7">
                    <a:alpha val="60000"/>
                  </a:srgbClr>
                </a:glow>
              </a:effectLst>
              <a:latin typeface="Twinkl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87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78E7EB55-9CA6-FD46-99E6-B0F42EB56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" y="433745"/>
            <a:ext cx="6438900" cy="449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C8F37-C877-4142-9EF8-639D84D6B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891" y="82494"/>
            <a:ext cx="5947399" cy="3715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00827-2A15-F448-B23D-ACDB1269CDEE}"/>
              </a:ext>
            </a:extLst>
          </p:cNvPr>
          <p:cNvSpPr txBox="1"/>
          <p:nvPr/>
        </p:nvSpPr>
        <p:spPr>
          <a:xfrm>
            <a:off x="5018515" y="307113"/>
            <a:ext cx="35485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effectLst>
                  <a:glow rad="101600">
                    <a:srgbClr val="C0D894"/>
                  </a:glow>
                </a:effectLst>
                <a:latin typeface="Twinkl" pitchFamily="2" charset="77"/>
              </a:rPr>
              <a:t>Mogu osjetiti miris </a:t>
            </a:r>
            <a:r>
              <a:rPr lang="hr-HR" sz="5400" b="1" dirty="0">
                <a:effectLst>
                  <a:glow rad="101600">
                    <a:srgbClr val="C0D894"/>
                  </a:glow>
                </a:effectLst>
                <a:latin typeface="Twinkl" pitchFamily="2" charset="77"/>
              </a:rPr>
              <a:t>sira.</a:t>
            </a:r>
            <a:endParaRPr lang="en-US" sz="5400" b="1" dirty="0">
              <a:effectLst>
                <a:glow rad="101600">
                  <a:srgbClr val="C0D894"/>
                </a:glow>
              </a:effectLst>
              <a:latin typeface="Twinkl ExtraBold" pitchFamily="2" charset="77"/>
            </a:endParaRPr>
          </a:p>
        </p:txBody>
      </p:sp>
      <p:pic>
        <p:nvPicPr>
          <p:cNvPr id="8" name="Picture 7" descr="A pile of playing cards&#10;&#10;Description automatically generated with medium confidence">
            <a:extLst>
              <a:ext uri="{FF2B5EF4-FFF2-40B4-BE49-F238E27FC236}">
                <a16:creationId xmlns:a16="http://schemas.microsoft.com/office/drawing/2014/main" id="{6127CCF0-C317-274C-B98A-1316518FE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6" y="3942393"/>
            <a:ext cx="4638429" cy="3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2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DF673C4-2200-D148-A2B8-695DC9070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2" y="2175030"/>
            <a:ext cx="4426704" cy="4026299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E11C8F37-C877-4142-9EF8-639D84D6B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70" y="185035"/>
            <a:ext cx="6050543" cy="4360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00827-2A15-F448-B23D-ACDB1269CDEE}"/>
              </a:ext>
            </a:extLst>
          </p:cNvPr>
          <p:cNvSpPr txBox="1"/>
          <p:nvPr/>
        </p:nvSpPr>
        <p:spPr>
          <a:xfrm>
            <a:off x="5077168" y="294547"/>
            <a:ext cx="34631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effectLst>
                  <a:glow rad="762000">
                    <a:srgbClr val="DD897E"/>
                  </a:glow>
                </a:effectLst>
                <a:latin typeface="Twinkl" pitchFamily="2" charset="77"/>
              </a:rPr>
              <a:t>Mogu osjetiti miris</a:t>
            </a:r>
            <a:r>
              <a:rPr lang="en-US" sz="5400" dirty="0">
                <a:effectLst>
                  <a:glow rad="762000">
                    <a:srgbClr val="DD897E"/>
                  </a:glow>
                </a:effectLst>
                <a:latin typeface="Twinkl" pitchFamily="2" charset="77"/>
              </a:rPr>
              <a:t>  </a:t>
            </a:r>
            <a:r>
              <a:rPr lang="en-US" sz="5400" b="1" dirty="0" err="1">
                <a:effectLst>
                  <a:glow rad="762000">
                    <a:srgbClr val="DD897E"/>
                  </a:glow>
                </a:effectLst>
                <a:latin typeface="Twinkl ExtraBold" pitchFamily="2" charset="77"/>
              </a:rPr>
              <a:t>bana</a:t>
            </a:r>
            <a:r>
              <a:rPr lang="hr-HR" sz="5400" b="1" dirty="0">
                <a:effectLst>
                  <a:glow rad="762000">
                    <a:srgbClr val="DD897E"/>
                  </a:glow>
                </a:effectLst>
                <a:latin typeface="Twinkl ExtraBold" pitchFamily="2" charset="77"/>
              </a:rPr>
              <a:t>ne.</a:t>
            </a:r>
            <a:endParaRPr lang="en-US" sz="5400" b="1" dirty="0">
              <a:effectLst>
                <a:glow rad="762000">
                  <a:srgbClr val="DD897E"/>
                </a:glow>
              </a:effectLst>
              <a:latin typeface="Twinkl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47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75E5D-B0C8-0A40-8A68-5A2F1D5EC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931"/>
            <a:ext cx="3536524" cy="3815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C8F37-C877-4142-9EF8-639D84D6B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7243" y="451498"/>
            <a:ext cx="7240550" cy="45233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00827-2A15-F448-B23D-ACDB1269CDEE}"/>
              </a:ext>
            </a:extLst>
          </p:cNvPr>
          <p:cNvSpPr txBox="1"/>
          <p:nvPr/>
        </p:nvSpPr>
        <p:spPr>
          <a:xfrm>
            <a:off x="4901322" y="1853631"/>
            <a:ext cx="3548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>
                <a:effectLst>
                  <a:glow rad="101600">
                    <a:srgbClr val="B2D8B7">
                      <a:alpha val="60000"/>
                    </a:srgbClr>
                  </a:glow>
                </a:effectLst>
                <a:latin typeface="Twinkl" pitchFamily="2" charset="77"/>
              </a:rPr>
              <a:t>Mogu osjetiti miris </a:t>
            </a:r>
            <a:r>
              <a:rPr lang="hr-HR" sz="4000" b="1" dirty="0">
                <a:effectLst>
                  <a:glow rad="101600">
                    <a:srgbClr val="B2D8B7">
                      <a:alpha val="60000"/>
                    </a:srgbClr>
                  </a:glow>
                </a:effectLst>
                <a:latin typeface="Twinkl" pitchFamily="2" charset="77"/>
              </a:rPr>
              <a:t>životinja</a:t>
            </a:r>
            <a:r>
              <a:rPr lang="hr-HR" sz="4000" dirty="0">
                <a:effectLst>
                  <a:glow rad="101600">
                    <a:srgbClr val="B2D8B7">
                      <a:alpha val="60000"/>
                    </a:srgbClr>
                  </a:glow>
                </a:effectLst>
                <a:latin typeface="Twinkl" pitchFamily="2" charset="77"/>
              </a:rPr>
              <a:t>.</a:t>
            </a:r>
            <a:endParaRPr lang="en-US" sz="4000" b="1" dirty="0">
              <a:effectLst>
                <a:glow rad="101600">
                  <a:srgbClr val="B2D8B7">
                    <a:alpha val="60000"/>
                  </a:srgbClr>
                </a:glow>
              </a:effectLst>
              <a:latin typeface="Twinkl ExtraBold" pitchFamily="2" charset="77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58C9D6F-1D79-B145-996D-087D5C176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3" y="3792623"/>
            <a:ext cx="3007811" cy="30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7A1A4E4-A7F4-1D42-BB7C-B8002D7BDF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63" y="856388"/>
            <a:ext cx="8921549" cy="5576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C8F37-C877-4142-9EF8-639D84D6B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96478">
            <a:off x="2420307" y="451500"/>
            <a:ext cx="7240550" cy="45233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00827-2A15-F448-B23D-ACDB1269CDEE}"/>
              </a:ext>
            </a:extLst>
          </p:cNvPr>
          <p:cNvSpPr txBox="1"/>
          <p:nvPr/>
        </p:nvSpPr>
        <p:spPr>
          <a:xfrm>
            <a:off x="4999318" y="1018346"/>
            <a:ext cx="35485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effectLst>
                  <a:glow rad="101600">
                    <a:srgbClr val="F2B18A"/>
                  </a:glow>
                </a:effectLst>
                <a:latin typeface="Twinkl" pitchFamily="2" charset="77"/>
              </a:rPr>
              <a:t>Mogu pomirisati </a:t>
            </a:r>
            <a:r>
              <a:rPr lang="en-US" sz="5400" dirty="0">
                <a:effectLst>
                  <a:glow rad="101600">
                    <a:srgbClr val="F2B18A"/>
                  </a:glow>
                </a:effectLst>
                <a:latin typeface="Twinkl" pitchFamily="2" charset="77"/>
              </a:rPr>
              <a:t> </a:t>
            </a:r>
            <a:r>
              <a:rPr lang="en-US" sz="5400" b="1" dirty="0" err="1">
                <a:effectLst>
                  <a:glow rad="101600">
                    <a:srgbClr val="F2B18A"/>
                  </a:glow>
                </a:effectLst>
                <a:latin typeface="Twinkl ExtraBold" pitchFamily="2" charset="77"/>
              </a:rPr>
              <a:t>pizz</a:t>
            </a:r>
            <a:r>
              <a:rPr lang="hr-HR" sz="5400" b="1" dirty="0">
                <a:effectLst>
                  <a:glow rad="101600">
                    <a:srgbClr val="F2B18A"/>
                  </a:glow>
                </a:effectLst>
                <a:latin typeface="Twinkl ExtraBold" pitchFamily="2" charset="77"/>
              </a:rPr>
              <a:t>u.</a:t>
            </a:r>
            <a:endParaRPr lang="en-US" sz="5400" b="1" dirty="0">
              <a:effectLst>
                <a:glow rad="101600">
                  <a:srgbClr val="F2B18A"/>
                </a:glow>
              </a:effectLst>
              <a:latin typeface="Twinkl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05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ark&#10;&#10;Description automatically generated">
            <a:extLst>
              <a:ext uri="{FF2B5EF4-FFF2-40B4-BE49-F238E27FC236}">
                <a16:creationId xmlns:a16="http://schemas.microsoft.com/office/drawing/2014/main" id="{65C6D452-34B7-ED43-A65A-874290F23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088" y="123093"/>
            <a:ext cx="11176318" cy="2339714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A42B22A-9CCA-824A-AFF5-BA77BDE73691}"/>
              </a:ext>
            </a:extLst>
          </p:cNvPr>
          <p:cNvSpPr/>
          <p:nvPr/>
        </p:nvSpPr>
        <p:spPr>
          <a:xfrm>
            <a:off x="1090246" y="2250831"/>
            <a:ext cx="6910754" cy="2356338"/>
          </a:xfrm>
          <a:prstGeom prst="round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b="1" dirty="0"/>
              <a:t>Što još možemo pomirisati</a:t>
            </a:r>
            <a:r>
              <a:rPr lang="en-US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796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39</Words>
  <Application>Microsoft Office PowerPoint</Application>
  <PresentationFormat>Prikaz na zaslonu (4:3)</PresentationFormat>
  <Paragraphs>8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Twinkl</vt:lpstr>
      <vt:lpstr>Arial</vt:lpstr>
      <vt:lpstr>Twinkl ExtraBold</vt:lpstr>
      <vt:lpstr>Calibri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twiknl</dc:creator>
  <cp:lastModifiedBy>Korisnik</cp:lastModifiedBy>
  <cp:revision>4</cp:revision>
  <dcterms:created xsi:type="dcterms:W3CDTF">2021-03-22T13:47:57Z</dcterms:created>
  <dcterms:modified xsi:type="dcterms:W3CDTF">2021-04-22T08:21:18Z</dcterms:modified>
</cp:coreProperties>
</file>