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8" r:id="rId6"/>
    <p:sldId id="295" r:id="rId7"/>
    <p:sldId id="296" r:id="rId8"/>
    <p:sldId id="287" r:id="rId9"/>
    <p:sldId id="291" r:id="rId10"/>
    <p:sldId id="289" r:id="rId11"/>
    <p:sldId id="290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45986-FFD7-4DA6-9CE1-5BA9E7AAD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0A4B223-A100-4FAF-9997-636A1CD7A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CED8FF-F910-4DEA-B9FE-4B1CE1AB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D1D37F-5F8B-4759-9F7B-2BD3A39F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743C10-959B-4682-A316-D1B0C7B9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2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68388-66DF-4125-B49F-82CB5109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CDBF815-4A18-4D2D-923D-5BFC75F39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B92B35-30CA-4F82-8D8D-79FE7627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170B6D-DC88-4DB9-B1FC-F40F945D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8AC19A-FE2B-45B3-BF2D-741B16A7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42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B4DBEFB-88CD-401E-928B-D8DDBC217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AC83EC2-C8E3-47FF-BC2F-471FD6B3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62FB8A-1B38-44A2-8D8D-6F15E179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8399F8-FCFF-4FE8-98A7-9C2121D9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18B05F-36FB-42A1-BE99-41689728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36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AB23D3-94BF-405F-AB2E-ED707AEA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3DE6A1-8455-4410-9F1C-B38A3C63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99E6FD-0015-4FFF-B433-176BED08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79F0C3-CB94-4A6F-8D47-5A11DFBE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F71217-2E48-40F3-B911-65CE837D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02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FBD7E-AC38-4240-BF56-2A482529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0244CC-3DD6-4643-A2D8-EBF88A3EE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397E16-F7A3-456A-A9FA-C11E230C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DCB68F-B0D5-49D9-BF47-02613EC7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F2C9B5-6304-4257-A75E-65BCA6CC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857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F3D3D-CE79-4816-A556-F1E0DBF4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B59FC8-0B99-4803-B8E2-18B995534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F7FC1A-BA6E-4715-951C-20B39813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429CA3-BD9A-4704-9DD6-3004DE89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97F8348-B869-4DA4-9590-0F8FD308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B58931F-9ABA-4E10-9C9F-02DE7E92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6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747A09-6921-44D7-A47C-72FA5916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A3B76B5-D786-40FD-8D5E-B7D5E7196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E86CE7C-52AD-4C85-B710-3A5457226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350F423-D153-4828-AB63-AAFDC5FBB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5EFB8FB-2B09-41CB-A716-8C5FAFBB6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E495311-48DA-42EB-AFA1-F9290756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5D7AC7-84CA-4448-86A8-9051A7E6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0FD0FD9-1E2A-49ED-B0F9-E9EAF67D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51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77392-B336-498D-A521-8DBA1B2C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0F1A92C-677D-433E-BDBA-BEAD498E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9DC9ED-4DAF-4C8C-9D2D-B9F0CB96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A141041-CC74-4246-A830-0F1DBFA5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98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503DE49-1CB1-4490-9CC8-9B52EEA9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1C9D81A-0B25-4E70-A1BB-ED063BA7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062F11-431E-4B6C-B983-4A83150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69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0EE08F-BB4B-428A-B29F-1A75FB31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9FD339-0C06-4638-8833-9DDA48BB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D7738A3-4565-411C-A851-6CFD364E6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4B251-30CE-48B4-951B-C2E0339F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E80C946-B681-4D03-B1B9-DAED101D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C381A8-A885-4AC4-A5B7-D2913447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9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957884-F1B9-4232-8BD5-D8F3219D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71E7FDE-FA1E-4F33-8A26-0296239A3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8AEFA48-AD24-48EF-8942-1F49DF1E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66E222-EEAE-47AE-8AB2-ABD62BFF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63983B-F726-463B-80AB-476429A3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E86151B-5C44-4F72-A25B-80D6E60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9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A470088-F5B5-483A-A518-09D5F117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367E8B-7591-49CD-BFFD-182176C8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8915A9-6410-4D8A-B375-E8429E646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FD4D-E225-49AF-A344-3AC0B3071CAB}" type="datetimeFigureOut">
              <a:rPr lang="hr-HR" smtClean="0"/>
              <a:t>16.3.2021.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0D9A6B-0352-4119-A129-7028AE4DC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C7F606-B906-4A78-8E5A-C9E37DA3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1018-924B-4A08-982E-2CDDF17DF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1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E708C32-46CB-497C-BE80-38647AD42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17"/>
          <a:stretch/>
        </p:blipFill>
        <p:spPr>
          <a:xfrm>
            <a:off x="205579" y="0"/>
            <a:ext cx="7375565" cy="403167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241FF8F-FCE9-4B81-9AD2-769F8A664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URA (SAT)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B72DCCE-ECC5-4BA0-A1A4-4F6AD51D2979}"/>
              </a:ext>
            </a:extLst>
          </p:cNvPr>
          <p:cNvSpPr txBox="1"/>
          <p:nvPr/>
        </p:nvSpPr>
        <p:spPr>
          <a:xfrm>
            <a:off x="8686800" y="5642043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Izradila: Zvjezdana Miri-Barila</a:t>
            </a:r>
          </a:p>
        </p:txBody>
      </p:sp>
    </p:spTree>
    <p:extLst>
      <p:ext uri="{BB962C8B-B14F-4D97-AF65-F5344CB8AC3E}">
        <p14:creationId xmlns:p14="http://schemas.microsoft.com/office/powerpoint/2010/main" val="282647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FE24E-690A-4F31-8542-44197CC5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+mn-lt"/>
              </a:rPr>
              <a:t>Postoje različite vrste ura.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E78C1B7-8A6A-48D4-AB8E-A2DE03190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15" y="2348504"/>
            <a:ext cx="2883658" cy="287756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34E2D42-178A-4249-8BE3-F85836767E17}"/>
              </a:ext>
            </a:extLst>
          </p:cNvPr>
          <p:cNvSpPr txBox="1"/>
          <p:nvPr/>
        </p:nvSpPr>
        <p:spPr>
          <a:xfrm>
            <a:off x="5282119" y="2879069"/>
            <a:ext cx="288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RUČNE URE</a:t>
            </a:r>
          </a:p>
        </p:txBody>
      </p:sp>
      <p:pic>
        <p:nvPicPr>
          <p:cNvPr id="6" name="Picture 7" descr="URA1">
            <a:extLst>
              <a:ext uri="{FF2B5EF4-FFF2-40B4-BE49-F238E27FC236}">
                <a16:creationId xmlns:a16="http://schemas.microsoft.com/office/drawing/2014/main" id="{F9AD750D-AA4D-4A2C-B319-5C4AB03D9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77" y="2108318"/>
            <a:ext cx="2719994" cy="340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8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C7825F-3D7C-4EDE-9CE2-7E9C5E83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BR mehanička budilica, 12 cm, bakrena - Jeftinije.hr">
            <a:extLst>
              <a:ext uri="{FF2B5EF4-FFF2-40B4-BE49-F238E27FC236}">
                <a16:creationId xmlns:a16="http://schemas.microsoft.com/office/drawing/2014/main" id="{20330520-90E9-4FF8-9B59-3B5C7CE56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6690" r="12481" b="8644"/>
          <a:stretch/>
        </p:blipFill>
        <p:spPr bwMode="auto">
          <a:xfrm>
            <a:off x="1361872" y="1945531"/>
            <a:ext cx="2869660" cy="33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1C1B1AE-B4C2-4B8A-8BC8-C6366DA7F731}"/>
              </a:ext>
            </a:extLst>
          </p:cNvPr>
          <p:cNvSpPr txBox="1"/>
          <p:nvPr/>
        </p:nvSpPr>
        <p:spPr>
          <a:xfrm>
            <a:off x="4844374" y="3081816"/>
            <a:ext cx="288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BUDILICE</a:t>
            </a:r>
          </a:p>
        </p:txBody>
      </p:sp>
      <p:pic>
        <p:nvPicPr>
          <p:cNvPr id="2052" name="Picture 4" descr="Budilica CASIO TQ-140-1BEF">
            <a:extLst>
              <a:ext uri="{FF2B5EF4-FFF2-40B4-BE49-F238E27FC236}">
                <a16:creationId xmlns:a16="http://schemas.microsoft.com/office/drawing/2014/main" id="{67B1FAAE-550C-440D-9509-331B2F7C08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15353" r="8998" b="13838"/>
          <a:stretch/>
        </p:blipFill>
        <p:spPr bwMode="auto">
          <a:xfrm>
            <a:off x="7795584" y="2202578"/>
            <a:ext cx="3558216" cy="33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9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87A191-8369-43C1-9058-D8159D25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B393E63-D43B-43CA-ABEA-B1BB06402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126" y="2118719"/>
            <a:ext cx="3286029" cy="329822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5A34935-A07F-402F-8C39-64F9B56469FD}"/>
              </a:ext>
            </a:extLst>
          </p:cNvPr>
          <p:cNvSpPr txBox="1"/>
          <p:nvPr/>
        </p:nvSpPr>
        <p:spPr>
          <a:xfrm>
            <a:off x="5086002" y="2782669"/>
            <a:ext cx="22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ZIDNE URE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AD5E59F-B4EA-4B7F-B5FF-EE5F73D6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578" y="2118719"/>
            <a:ext cx="329822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A5679D-EECC-4CEC-9ED8-EB7DF15F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A5D403E0-B28D-404E-9AF8-EB2F6E17E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36" r="19277"/>
          <a:stretch/>
        </p:blipFill>
        <p:spPr>
          <a:xfrm>
            <a:off x="1089498" y="1535044"/>
            <a:ext cx="2626468" cy="4250827"/>
          </a:xfrm>
          <a:prstGeom prst="rect">
            <a:avLst/>
          </a:prstGeom>
        </p:spPr>
      </p:pic>
      <p:pic>
        <p:nvPicPr>
          <p:cNvPr id="1032" name="Picture 8" descr="Digitalni stolni sat MX - Classic Black">
            <a:extLst>
              <a:ext uri="{FF2B5EF4-FFF2-40B4-BE49-F238E27FC236}">
                <a16:creationId xmlns:a16="http://schemas.microsoft.com/office/drawing/2014/main" id="{BFA716F9-9DF4-4729-86C6-3ACD72E10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r="8646"/>
          <a:stretch/>
        </p:blipFill>
        <p:spPr bwMode="auto">
          <a:xfrm>
            <a:off x="7357352" y="2072768"/>
            <a:ext cx="4085617" cy="27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0528D731-3E20-488F-B38A-7AC9ED53EEE5}"/>
              </a:ext>
            </a:extLst>
          </p:cNvPr>
          <p:cNvSpPr txBox="1"/>
          <p:nvPr/>
        </p:nvSpPr>
        <p:spPr>
          <a:xfrm>
            <a:off x="3988341" y="3105833"/>
            <a:ext cx="321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DIGITALNE URE</a:t>
            </a:r>
          </a:p>
        </p:txBody>
      </p:sp>
    </p:spTree>
    <p:extLst>
      <p:ext uri="{BB962C8B-B14F-4D97-AF65-F5344CB8AC3E}">
        <p14:creationId xmlns:p14="http://schemas.microsoft.com/office/powerpoint/2010/main" val="418682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1348BE7-A3A6-470F-875B-17DE7CDFA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09" r="6249"/>
          <a:stretch/>
        </p:blipFill>
        <p:spPr>
          <a:xfrm>
            <a:off x="699676" y="486702"/>
            <a:ext cx="3395669" cy="270279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2D37CA8-FF0D-4D9F-85BD-F7DAFDFE2EB1}"/>
              </a:ext>
            </a:extLst>
          </p:cNvPr>
          <p:cNvSpPr txBox="1"/>
          <p:nvPr/>
        </p:nvSpPr>
        <p:spPr>
          <a:xfrm>
            <a:off x="4513634" y="2782669"/>
            <a:ext cx="253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ULIČNE URE</a:t>
            </a:r>
          </a:p>
        </p:txBody>
      </p:sp>
      <p:pic>
        <p:nvPicPr>
          <p:cNvPr id="2050" name="Picture 2" descr="Čuvam gradski sat od kvarova, oluja i gromova | lokalni.hr">
            <a:extLst>
              <a:ext uri="{FF2B5EF4-FFF2-40B4-BE49-F238E27FC236}">
                <a16:creationId xmlns:a16="http://schemas.microsoft.com/office/drawing/2014/main" id="{46372D9B-3A62-4C26-8E2A-E74EBC60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6" y="4034071"/>
            <a:ext cx="3395670" cy="22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217B6BD-0404-4E2C-8A7C-FE348FC136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99" b="15159"/>
          <a:stretch/>
        </p:blipFill>
        <p:spPr>
          <a:xfrm>
            <a:off x="6927416" y="809033"/>
            <a:ext cx="4805090" cy="54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3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0E714-8938-4769-A6E6-C2C560C3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/>
              <a:t>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48F629-D195-4857-BE87-B0BA91428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VRIJEME MJERIMO:</a:t>
            </a:r>
            <a:endParaRPr lang="hr-HR" dirty="0">
              <a:effectLst/>
            </a:endParaRPr>
          </a:p>
          <a:p>
            <a:r>
              <a:rPr lang="hr-HR" dirty="0"/>
              <a:t>- SATIMA (MINUTAMA I SEKUNDAMA)</a:t>
            </a:r>
            <a:endParaRPr lang="hr-HR" dirty="0">
              <a:effectLst/>
            </a:endParaRPr>
          </a:p>
          <a:p>
            <a:r>
              <a:rPr lang="hr-HR" dirty="0"/>
              <a:t>- DANIMA</a:t>
            </a:r>
            <a:endParaRPr lang="hr-HR" dirty="0">
              <a:effectLst/>
            </a:endParaRPr>
          </a:p>
          <a:p>
            <a:r>
              <a:rPr lang="hr-HR" dirty="0"/>
              <a:t>- TJEDNIMA</a:t>
            </a:r>
            <a:endParaRPr lang="hr-HR" dirty="0">
              <a:effectLst/>
            </a:endParaRPr>
          </a:p>
          <a:p>
            <a:r>
              <a:rPr lang="hr-HR" dirty="0"/>
              <a:t>- MJESECIMA I GODINAMA.</a:t>
            </a:r>
            <a:endParaRPr lang="hr-HR" dirty="0">
              <a:effectLst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285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FC28A-A37B-4E1A-9D7B-F1AF55F0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+mn-lt"/>
              </a:rPr>
              <a:t>URA ili SAT</a:t>
            </a:r>
            <a:r>
              <a:rPr lang="hr-HR" dirty="0">
                <a:solidFill>
                  <a:srgbClr val="FF0000"/>
                </a:solidFill>
                <a:latin typeface="+mn-lt"/>
              </a:rPr>
              <a:t> </a:t>
            </a:r>
            <a:r>
              <a:rPr lang="hr-HR" dirty="0">
                <a:latin typeface="+mn-lt"/>
              </a:rPr>
              <a:t>je sprava za mjerenje vremena.</a:t>
            </a:r>
          </a:p>
        </p:txBody>
      </p:sp>
      <p:pic>
        <p:nvPicPr>
          <p:cNvPr id="1026" name="Picture 2" descr="ISKRATRADE d.o.o.. Dvostrani sekundni analogni sat 30 cm ELAK EAC2030S">
            <a:extLst>
              <a:ext uri="{FF2B5EF4-FFF2-40B4-BE49-F238E27FC236}">
                <a16:creationId xmlns:a16="http://schemas.microsoft.com/office/drawing/2014/main" id="{0D6AF9DA-AB93-47BB-AAB2-CA2545AC0A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55" y="1790221"/>
            <a:ext cx="3286358" cy="32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čelo je zimsko računanje vremena: U Hrvatskoj su sat prvi put pomicali  1916. godine | 24sata">
            <a:extLst>
              <a:ext uri="{FF2B5EF4-FFF2-40B4-BE49-F238E27FC236}">
                <a16:creationId xmlns:a16="http://schemas.microsoft.com/office/drawing/2014/main" id="{95E8DF83-02C4-4FDF-A876-86182E6CC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r="17805"/>
          <a:stretch/>
        </p:blipFill>
        <p:spPr bwMode="auto">
          <a:xfrm>
            <a:off x="5405438" y="2336006"/>
            <a:ext cx="2343151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7C5B580-5C49-4F01-82A6-600F2823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614" y="2186102"/>
            <a:ext cx="2881081" cy="28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7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196F0-4184-40A5-AD49-DED25A6C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Ura </a:t>
            </a:r>
            <a:r>
              <a:rPr lang="hr-HR" dirty="0"/>
              <a:t>pokazuje</a:t>
            </a:r>
            <a:r>
              <a:rPr lang="hr-HR" b="1" dirty="0"/>
              <a:t> </a:t>
            </a:r>
            <a:r>
              <a:rPr lang="hr-HR" b="1" dirty="0">
                <a:solidFill>
                  <a:srgbClr val="FF0000"/>
                </a:solidFill>
              </a:rPr>
              <a:t>sate i </a:t>
            </a:r>
            <a:r>
              <a:rPr lang="hr-HR" b="1" dirty="0">
                <a:solidFill>
                  <a:srgbClr val="0070C0"/>
                </a:solidFill>
              </a:rPr>
              <a:t>minute</a:t>
            </a:r>
            <a:r>
              <a:rPr lang="hr-HR" b="1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2DB7EA-F153-4485-975B-11ED0E2DCB9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b="1" dirty="0">
                <a:solidFill>
                  <a:srgbClr val="FF0000"/>
                </a:solidFill>
              </a:rPr>
              <a:t>Mala kazaljka </a:t>
            </a:r>
            <a:r>
              <a:rPr lang="hr-HR" dirty="0"/>
              <a:t>pokazuje </a:t>
            </a:r>
            <a:r>
              <a:rPr lang="hr-HR" dirty="0">
                <a:solidFill>
                  <a:srgbClr val="FF0000"/>
                </a:solidFill>
              </a:rPr>
              <a:t>sate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b="1" dirty="0">
                <a:solidFill>
                  <a:srgbClr val="0070C0"/>
                </a:solidFill>
              </a:rPr>
              <a:t>Velika kazaljka</a:t>
            </a:r>
            <a:r>
              <a:rPr lang="hr-HR" dirty="0"/>
              <a:t> pokazuje </a:t>
            </a:r>
            <a:r>
              <a:rPr lang="hr-HR" dirty="0">
                <a:solidFill>
                  <a:srgbClr val="0070C0"/>
                </a:solidFill>
              </a:rPr>
              <a:t>minute</a:t>
            </a:r>
            <a:r>
              <a:rPr lang="hr-HR" dirty="0"/>
              <a:t>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BB24FE-4DED-4037-A9B2-C9ADAD40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90" y="1658666"/>
            <a:ext cx="3933825" cy="3895725"/>
          </a:xfrm>
          <a:prstGeom prst="rect">
            <a:avLst/>
          </a:prstGeom>
        </p:spPr>
      </p:pic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5C14DFAA-82DD-40C3-9E12-A45EB33184DC}"/>
              </a:ext>
            </a:extLst>
          </p:cNvPr>
          <p:cNvCxnSpPr/>
          <p:nvPr/>
        </p:nvCxnSpPr>
        <p:spPr>
          <a:xfrm flipV="1">
            <a:off x="8489002" y="2366253"/>
            <a:ext cx="0" cy="12402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DD8091F4-72BA-46FF-84BD-1A560478ABA1}"/>
              </a:ext>
            </a:extLst>
          </p:cNvPr>
          <p:cNvCxnSpPr>
            <a:cxnSpLocks/>
          </p:cNvCxnSpPr>
          <p:nvPr/>
        </p:nvCxnSpPr>
        <p:spPr>
          <a:xfrm>
            <a:off x="7986409" y="2791838"/>
            <a:ext cx="502593" cy="8146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A45FC42-01A0-4F51-8293-71760C34E962}"/>
              </a:ext>
            </a:extLst>
          </p:cNvPr>
          <p:cNvCxnSpPr/>
          <p:nvPr/>
        </p:nvCxnSpPr>
        <p:spPr>
          <a:xfrm flipV="1">
            <a:off x="2795082" y="4438244"/>
            <a:ext cx="0" cy="12402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96777CD3-D2FE-4414-9339-49EB51BEE729}"/>
              </a:ext>
            </a:extLst>
          </p:cNvPr>
          <p:cNvCxnSpPr/>
          <p:nvPr/>
        </p:nvCxnSpPr>
        <p:spPr>
          <a:xfrm flipV="1">
            <a:off x="2341124" y="3066644"/>
            <a:ext cx="907916" cy="5398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6C331938-8595-47E5-9E47-F77C62D87416}"/>
              </a:ext>
            </a:extLst>
          </p:cNvPr>
          <p:cNvCxnSpPr/>
          <p:nvPr/>
        </p:nvCxnSpPr>
        <p:spPr>
          <a:xfrm flipV="1">
            <a:off x="7639453" y="268338"/>
            <a:ext cx="0" cy="12402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F8639585-12AD-4F6F-AC7C-45D0741DA513}"/>
              </a:ext>
            </a:extLst>
          </p:cNvPr>
          <p:cNvCxnSpPr>
            <a:cxnSpLocks/>
          </p:cNvCxnSpPr>
          <p:nvPr/>
        </p:nvCxnSpPr>
        <p:spPr>
          <a:xfrm flipV="1">
            <a:off x="7409231" y="701217"/>
            <a:ext cx="0" cy="8073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3B02243-38A3-4E21-AC3F-8C8DD41458B4}"/>
              </a:ext>
            </a:extLst>
          </p:cNvPr>
          <p:cNvSpPr txBox="1"/>
          <p:nvPr/>
        </p:nvSpPr>
        <p:spPr>
          <a:xfrm>
            <a:off x="7986410" y="5802631"/>
            <a:ext cx="11284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11</a:t>
            </a:r>
            <a:r>
              <a:rPr lang="hr-HR" sz="3200" b="1" dirty="0"/>
              <a:t>:</a:t>
            </a:r>
            <a:r>
              <a:rPr lang="hr-HR" sz="3200" b="1" dirty="0">
                <a:solidFill>
                  <a:srgbClr val="0070C0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7564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208721-D109-4F58-AAF6-A516C242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103"/>
            <a:ext cx="10515600" cy="4351338"/>
          </a:xfrm>
          <a:ln>
            <a:noFill/>
          </a:ln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Sati </a:t>
            </a:r>
            <a:r>
              <a:rPr lang="hr-HR" dirty="0"/>
              <a:t>su označeni brojevima od </a:t>
            </a:r>
            <a:r>
              <a:rPr lang="hr-HR" dirty="0">
                <a:solidFill>
                  <a:srgbClr val="FF0000"/>
                </a:solidFill>
              </a:rPr>
              <a:t>1 – 12</a:t>
            </a:r>
            <a:r>
              <a:rPr lang="hr-HR" dirty="0"/>
              <a:t>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b="1" dirty="0">
                <a:solidFill>
                  <a:srgbClr val="0070C0"/>
                </a:solidFill>
              </a:rPr>
              <a:t>Minute</a:t>
            </a:r>
            <a:r>
              <a:rPr lang="hr-HR" dirty="0"/>
              <a:t> su označene s </a:t>
            </a:r>
            <a:r>
              <a:rPr lang="hr-HR" b="1" dirty="0"/>
              <a:t>crticama</a:t>
            </a:r>
            <a:r>
              <a:rPr lang="hr-HR" dirty="0"/>
              <a:t> u krugu (brojčanik).</a:t>
            </a:r>
          </a:p>
          <a:p>
            <a:r>
              <a:rPr lang="hr-HR" dirty="0"/>
              <a:t>Između dva broja ima </a:t>
            </a:r>
            <a:r>
              <a:rPr lang="hr-HR" b="1" dirty="0"/>
              <a:t>5 crtica </a:t>
            </a:r>
            <a:r>
              <a:rPr lang="hr-HR" dirty="0"/>
              <a:t>koje označavaju </a:t>
            </a:r>
            <a:r>
              <a:rPr lang="hr-HR" b="1" dirty="0">
                <a:solidFill>
                  <a:srgbClr val="0070C0"/>
                </a:solidFill>
              </a:rPr>
              <a:t>5 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</a:rPr>
              <a:t>   minuta.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DD25D8-FBDB-462D-A888-7776A6DF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944" y="1294695"/>
            <a:ext cx="3298607" cy="3266659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B7CA6F5D-EDD2-483A-90CE-DD25E25320B6}"/>
              </a:ext>
            </a:extLst>
          </p:cNvPr>
          <p:cNvCxnSpPr>
            <a:cxnSpLocks/>
          </p:cNvCxnSpPr>
          <p:nvPr/>
        </p:nvCxnSpPr>
        <p:spPr>
          <a:xfrm>
            <a:off x="6546715" y="1744152"/>
            <a:ext cx="454281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F9A0A498-0F3B-42A4-AB62-B668BB225B70}"/>
              </a:ext>
            </a:extLst>
          </p:cNvPr>
          <p:cNvCxnSpPr>
            <a:cxnSpLocks/>
          </p:cNvCxnSpPr>
          <p:nvPr/>
        </p:nvCxnSpPr>
        <p:spPr>
          <a:xfrm flipV="1">
            <a:off x="6546715" y="1471286"/>
            <a:ext cx="3893625" cy="2602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jeva uglata zagrada 10">
            <a:extLst>
              <a:ext uri="{FF2B5EF4-FFF2-40B4-BE49-F238E27FC236}">
                <a16:creationId xmlns:a16="http://schemas.microsoft.com/office/drawing/2014/main" id="{9124A757-4DED-454C-9A88-2ECD16C07ED4}"/>
              </a:ext>
            </a:extLst>
          </p:cNvPr>
          <p:cNvSpPr/>
          <p:nvPr/>
        </p:nvSpPr>
        <p:spPr>
          <a:xfrm>
            <a:off x="8488662" y="2928026"/>
            <a:ext cx="645609" cy="71011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78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7C69E-224F-4052-9E92-A5A875E8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6" y="568210"/>
            <a:ext cx="10515600" cy="1325563"/>
          </a:xfrm>
        </p:spPr>
        <p:txBody>
          <a:bodyPr/>
          <a:lstStyle/>
          <a:p>
            <a:r>
              <a:rPr lang="hr-HR" b="1" dirty="0"/>
              <a:t>Jedan dan ima</a:t>
            </a:r>
            <a:r>
              <a:rPr lang="hr-HR" dirty="0"/>
              <a:t> </a:t>
            </a:r>
            <a:r>
              <a:rPr lang="hr-HR" b="1" dirty="0">
                <a:solidFill>
                  <a:srgbClr val="FF0000"/>
                </a:solidFill>
              </a:rPr>
              <a:t>24 sata.</a:t>
            </a:r>
            <a:br>
              <a:rPr lang="hr-HR" b="1" dirty="0">
                <a:solidFill>
                  <a:srgbClr val="FF0000"/>
                </a:solidFill>
              </a:rPr>
            </a:br>
            <a:endParaRPr lang="hr-HR" b="1" dirty="0"/>
          </a:p>
        </p:txBody>
      </p:sp>
      <p:pic>
        <p:nvPicPr>
          <p:cNvPr id="3078" name="Picture 6" descr="Sunce i o Suncu – Dječji vrtić Sisak Novi">
            <a:extLst>
              <a:ext uri="{FF2B5EF4-FFF2-40B4-BE49-F238E27FC236}">
                <a16:creationId xmlns:a16="http://schemas.microsoft.com/office/drawing/2014/main" id="{F5501F7D-4F65-4C68-9760-599E03F5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4" y="1877667"/>
            <a:ext cx="4074603" cy="28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3. APRILA 2020. GODINE MLAD MJESEC: Blizancima vrijeme poroka, Vaga  rješava dugove, Jarac ima razloga za veliku radost – Aura">
            <a:extLst>
              <a:ext uri="{FF2B5EF4-FFF2-40B4-BE49-F238E27FC236}">
                <a16:creationId xmlns:a16="http://schemas.microsoft.com/office/drawing/2014/main" id="{83031B6A-B485-49FC-8B47-49B33775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96" y="2025254"/>
            <a:ext cx="4528191" cy="255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862FEF5-98F1-47CC-A881-02BD3A65577E}"/>
              </a:ext>
            </a:extLst>
          </p:cNvPr>
          <p:cNvSpPr txBox="1"/>
          <p:nvPr/>
        </p:nvSpPr>
        <p:spPr>
          <a:xfrm>
            <a:off x="2461098" y="4980333"/>
            <a:ext cx="121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DAN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712C9AD-405B-4282-9548-D7D97F78A9F0}"/>
              </a:ext>
            </a:extLst>
          </p:cNvPr>
          <p:cNvSpPr txBox="1"/>
          <p:nvPr/>
        </p:nvSpPr>
        <p:spPr>
          <a:xfrm>
            <a:off x="8535092" y="4960648"/>
            <a:ext cx="108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NOĆ</a:t>
            </a:r>
          </a:p>
        </p:txBody>
      </p:sp>
    </p:spTree>
    <p:extLst>
      <p:ext uri="{BB962C8B-B14F-4D97-AF65-F5344CB8AC3E}">
        <p14:creationId xmlns:p14="http://schemas.microsoft.com/office/powerpoint/2010/main" val="59308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7D8219-E367-44A8-9FA6-6D5715EF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481"/>
            <a:ext cx="10515600" cy="1325563"/>
          </a:xfrm>
        </p:spPr>
        <p:txBody>
          <a:bodyPr/>
          <a:lstStyle/>
          <a:p>
            <a:r>
              <a:rPr lang="hr-HR" b="1" dirty="0"/>
              <a:t>Jedan sat ima </a:t>
            </a:r>
            <a:r>
              <a:rPr lang="hr-HR" b="1" dirty="0">
                <a:solidFill>
                  <a:srgbClr val="0070C0"/>
                </a:solidFill>
              </a:rPr>
              <a:t>60 minuta.</a:t>
            </a:r>
            <a:br>
              <a:rPr lang="hr-HR" b="1" dirty="0">
                <a:solidFill>
                  <a:srgbClr val="0070C0"/>
                </a:solidFill>
              </a:rPr>
            </a:br>
            <a:endParaRPr lang="hr-HR" b="1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EACFDD3-D4CD-431D-9F22-F459DA33C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25" y="2001044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B9BE6F-9D89-4A73-9302-065277AB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Koliko je sati?</a:t>
            </a:r>
          </a:p>
        </p:txBody>
      </p:sp>
      <p:pic>
        <p:nvPicPr>
          <p:cNvPr id="1026" name="Picture 2" descr="VRIJEME - Miellekartta">
            <a:extLst>
              <a:ext uri="{FF2B5EF4-FFF2-40B4-BE49-F238E27FC236}">
                <a16:creationId xmlns:a16="http://schemas.microsoft.com/office/drawing/2014/main" id="{58CA5194-9B7E-42F0-A2C6-03C7767B8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61" y="1690688"/>
            <a:ext cx="39338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5076DF8-63D5-42F2-9F8B-598B7C23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23" y="1690688"/>
            <a:ext cx="3933825" cy="3895725"/>
          </a:xfrm>
          <a:prstGeom prst="rect">
            <a:avLst/>
          </a:prstGeom>
        </p:spPr>
      </p:pic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AAF4398D-A0A4-42F7-817C-B7A41156F932}"/>
              </a:ext>
            </a:extLst>
          </p:cNvPr>
          <p:cNvCxnSpPr/>
          <p:nvPr/>
        </p:nvCxnSpPr>
        <p:spPr>
          <a:xfrm flipV="1">
            <a:off x="9131028" y="2366253"/>
            <a:ext cx="0" cy="12402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F30D6C49-2753-4905-BDF2-6BC338E8368E}"/>
              </a:ext>
            </a:extLst>
          </p:cNvPr>
          <p:cNvCxnSpPr>
            <a:cxnSpLocks/>
          </p:cNvCxnSpPr>
          <p:nvPr/>
        </p:nvCxnSpPr>
        <p:spPr>
          <a:xfrm flipV="1">
            <a:off x="8030028" y="3606528"/>
            <a:ext cx="1081545" cy="316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8D96514C-1725-4FED-A876-7ADE7A630311}"/>
              </a:ext>
            </a:extLst>
          </p:cNvPr>
          <p:cNvCxnSpPr/>
          <p:nvPr/>
        </p:nvCxnSpPr>
        <p:spPr>
          <a:xfrm flipV="1">
            <a:off x="3187428" y="2398274"/>
            <a:ext cx="0" cy="12402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0DBEBF5F-82CD-4FC6-AD7B-4F7D96742A69}"/>
              </a:ext>
            </a:extLst>
          </p:cNvPr>
          <p:cNvCxnSpPr>
            <a:cxnSpLocks/>
          </p:cNvCxnSpPr>
          <p:nvPr/>
        </p:nvCxnSpPr>
        <p:spPr>
          <a:xfrm>
            <a:off x="3220335" y="3638550"/>
            <a:ext cx="1059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EF2AA95-8648-4EB9-B2DA-0757E3634A95}"/>
              </a:ext>
            </a:extLst>
          </p:cNvPr>
          <p:cNvSpPr txBox="1"/>
          <p:nvPr/>
        </p:nvSpPr>
        <p:spPr>
          <a:xfrm>
            <a:off x="2623224" y="5812358"/>
            <a:ext cx="11284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</a:rPr>
              <a:t>3</a:t>
            </a:r>
            <a:r>
              <a:rPr lang="hr-HR" sz="3200" b="1" dirty="0"/>
              <a:t>:</a:t>
            </a:r>
            <a:r>
              <a:rPr lang="hr-HR" sz="3200" b="1" dirty="0">
                <a:solidFill>
                  <a:srgbClr val="0070C0"/>
                </a:solidFill>
              </a:rPr>
              <a:t>00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5C385FD-C1CF-4C90-940A-BEF34644F24F}"/>
              </a:ext>
            </a:extLst>
          </p:cNvPr>
          <p:cNvSpPr txBox="1"/>
          <p:nvPr/>
        </p:nvSpPr>
        <p:spPr>
          <a:xfrm>
            <a:off x="8715985" y="5797848"/>
            <a:ext cx="11284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</a:rPr>
              <a:t>9</a:t>
            </a:r>
            <a:r>
              <a:rPr lang="hr-HR" sz="3200" b="1" dirty="0"/>
              <a:t>:</a:t>
            </a:r>
            <a:r>
              <a:rPr lang="hr-HR" sz="3200" b="1" dirty="0">
                <a:solidFill>
                  <a:srgbClr val="0070C0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8128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B9BE6F-9D89-4A73-9302-065277AB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Koliko je sati?</a:t>
            </a:r>
          </a:p>
        </p:txBody>
      </p:sp>
      <p:pic>
        <p:nvPicPr>
          <p:cNvPr id="1026" name="Picture 2" descr="VRIJEME - Miellekartta">
            <a:extLst>
              <a:ext uri="{FF2B5EF4-FFF2-40B4-BE49-F238E27FC236}">
                <a16:creationId xmlns:a16="http://schemas.microsoft.com/office/drawing/2014/main" id="{58CA5194-9B7E-42F0-A2C6-03C7767B8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61" y="1690688"/>
            <a:ext cx="39338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5076DF8-63D5-42F2-9F8B-598B7C23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23" y="1690688"/>
            <a:ext cx="3933825" cy="3895725"/>
          </a:xfrm>
          <a:prstGeom prst="rect">
            <a:avLst/>
          </a:prstGeom>
        </p:spPr>
      </p:pic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AAF4398D-A0A4-42F7-817C-B7A41156F932}"/>
              </a:ext>
            </a:extLst>
          </p:cNvPr>
          <p:cNvCxnSpPr>
            <a:cxnSpLocks/>
          </p:cNvCxnSpPr>
          <p:nvPr/>
        </p:nvCxnSpPr>
        <p:spPr>
          <a:xfrm flipV="1">
            <a:off x="9131028" y="2986391"/>
            <a:ext cx="1131653" cy="62013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F30D6C49-2753-4905-BDF2-6BC338E8368E}"/>
              </a:ext>
            </a:extLst>
          </p:cNvPr>
          <p:cNvCxnSpPr>
            <a:cxnSpLocks/>
          </p:cNvCxnSpPr>
          <p:nvPr/>
        </p:nvCxnSpPr>
        <p:spPr>
          <a:xfrm flipV="1">
            <a:off x="8030028" y="3606528"/>
            <a:ext cx="1081545" cy="316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8D96514C-1725-4FED-A876-7ADE7A630311}"/>
              </a:ext>
            </a:extLst>
          </p:cNvPr>
          <p:cNvCxnSpPr>
            <a:cxnSpLocks/>
          </p:cNvCxnSpPr>
          <p:nvPr/>
        </p:nvCxnSpPr>
        <p:spPr>
          <a:xfrm flipV="1">
            <a:off x="3220335" y="2558374"/>
            <a:ext cx="641546" cy="10797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0DBEBF5F-82CD-4FC6-AD7B-4F7D96742A69}"/>
              </a:ext>
            </a:extLst>
          </p:cNvPr>
          <p:cNvCxnSpPr>
            <a:cxnSpLocks/>
          </p:cNvCxnSpPr>
          <p:nvPr/>
        </p:nvCxnSpPr>
        <p:spPr>
          <a:xfrm>
            <a:off x="3220335" y="3638550"/>
            <a:ext cx="1059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EF2AA95-8648-4EB9-B2DA-0757E3634A95}"/>
              </a:ext>
            </a:extLst>
          </p:cNvPr>
          <p:cNvSpPr txBox="1"/>
          <p:nvPr/>
        </p:nvSpPr>
        <p:spPr>
          <a:xfrm>
            <a:off x="2623224" y="5812358"/>
            <a:ext cx="11284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</a:rPr>
              <a:t>3</a:t>
            </a:r>
            <a:r>
              <a:rPr lang="hr-HR" sz="3200" b="1" dirty="0"/>
              <a:t>:</a:t>
            </a:r>
            <a:r>
              <a:rPr lang="hr-HR" sz="3200" b="1" dirty="0">
                <a:solidFill>
                  <a:srgbClr val="0070C0"/>
                </a:solidFill>
              </a:rPr>
              <a:t>05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5C385FD-C1CF-4C90-940A-BEF34644F24F}"/>
              </a:ext>
            </a:extLst>
          </p:cNvPr>
          <p:cNvSpPr txBox="1"/>
          <p:nvPr/>
        </p:nvSpPr>
        <p:spPr>
          <a:xfrm>
            <a:off x="8715985" y="5797848"/>
            <a:ext cx="11284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</a:rPr>
              <a:t>9</a:t>
            </a:r>
            <a:r>
              <a:rPr lang="hr-HR" sz="3200" b="1" dirty="0"/>
              <a:t>:</a:t>
            </a:r>
            <a:r>
              <a:rPr lang="hr-HR" sz="3200" b="1" dirty="0">
                <a:solidFill>
                  <a:srgbClr val="0070C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73289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340</TotalTime>
  <Words>125</Words>
  <Application>Microsoft Office PowerPoint</Application>
  <PresentationFormat>Široki zaslon</PresentationFormat>
  <Paragraphs>38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URA (SAT)</vt:lpstr>
      <vt:lpstr>VRIJEME</vt:lpstr>
      <vt:lpstr>URA ili SAT je sprava za mjerenje vremena.</vt:lpstr>
      <vt:lpstr>Ura pokazuje sate i minute.</vt:lpstr>
      <vt:lpstr>PowerPoint prezentacija</vt:lpstr>
      <vt:lpstr>Jedan dan ima 24 sata. </vt:lpstr>
      <vt:lpstr>Jedan sat ima 60 minuta. </vt:lpstr>
      <vt:lpstr>Koliko je sati?</vt:lpstr>
      <vt:lpstr>Koliko je sati?</vt:lpstr>
      <vt:lpstr>Postoje različite vrste ura.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 (SAT)</dc:title>
  <dc:creator>Zvjezdana Miri Barila</dc:creator>
  <cp:lastModifiedBy>Zvjezdana Miri Barila</cp:lastModifiedBy>
  <cp:revision>18</cp:revision>
  <dcterms:created xsi:type="dcterms:W3CDTF">2021-03-14T15:09:49Z</dcterms:created>
  <dcterms:modified xsi:type="dcterms:W3CDTF">2021-03-16T20:00:44Z</dcterms:modified>
</cp:coreProperties>
</file>