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60" r:id="rId3"/>
    <p:sldId id="258" r:id="rId4"/>
    <p:sldId id="259" r:id="rId5"/>
    <p:sldId id="264" r:id="rId6"/>
    <p:sldId id="261" r:id="rId7"/>
    <p:sldId id="265" r:id="rId8"/>
    <p:sldId id="262" r:id="rId9"/>
    <p:sldId id="266" r:id="rId10"/>
    <p:sldId id="263" r:id="rId11"/>
    <p:sldId id="267" r:id="rId12"/>
    <p:sldId id="268" r:id="rId13"/>
    <p:sldId id="269" r:id="rId14"/>
    <p:sldId id="270" r:id="rId15"/>
    <p:sldId id="271" r:id="rId16"/>
    <p:sldId id="272" r:id="rId17"/>
    <p:sldId id="276" r:id="rId1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115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6A149-995C-454E-8DF6-F2CCFAA826CA}" type="datetimeFigureOut">
              <a:rPr lang="sr-Latn-CS" smtClean="0"/>
              <a:pPr/>
              <a:t>20.3.2020.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B7C6-6885-4788-A943-7637EBFA34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6A149-995C-454E-8DF6-F2CCFAA826CA}" type="datetimeFigureOut">
              <a:rPr lang="sr-Latn-CS" smtClean="0"/>
              <a:pPr/>
              <a:t>20.3.2020.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B7C6-6885-4788-A943-7637EBFA34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6A149-995C-454E-8DF6-F2CCFAA826CA}" type="datetimeFigureOut">
              <a:rPr lang="sr-Latn-CS" smtClean="0"/>
              <a:pPr/>
              <a:t>20.3.2020.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B7C6-6885-4788-A943-7637EBFA34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6A149-995C-454E-8DF6-F2CCFAA826CA}" type="datetimeFigureOut">
              <a:rPr lang="sr-Latn-CS" smtClean="0"/>
              <a:pPr/>
              <a:t>20.3.2020.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B7C6-6885-4788-A943-7637EBFA34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6A149-995C-454E-8DF6-F2CCFAA826CA}" type="datetimeFigureOut">
              <a:rPr lang="sr-Latn-CS" smtClean="0"/>
              <a:pPr/>
              <a:t>20.3.2020.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B7C6-6885-4788-A943-7637EBFA34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6A149-995C-454E-8DF6-F2CCFAA826CA}" type="datetimeFigureOut">
              <a:rPr lang="sr-Latn-CS" smtClean="0"/>
              <a:pPr/>
              <a:t>20.3.2020.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B7C6-6885-4788-A943-7637EBFA34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6A149-995C-454E-8DF6-F2CCFAA826CA}" type="datetimeFigureOut">
              <a:rPr lang="sr-Latn-CS" smtClean="0"/>
              <a:pPr/>
              <a:t>20.3.2020.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B7C6-6885-4788-A943-7637EBFA34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6A149-995C-454E-8DF6-F2CCFAA826CA}" type="datetimeFigureOut">
              <a:rPr lang="sr-Latn-CS" smtClean="0"/>
              <a:pPr/>
              <a:t>20.3.2020.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B7C6-6885-4788-A943-7637EBFA34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6A149-995C-454E-8DF6-F2CCFAA826CA}" type="datetimeFigureOut">
              <a:rPr lang="sr-Latn-CS" smtClean="0"/>
              <a:pPr/>
              <a:t>20.3.2020.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B7C6-6885-4788-A943-7637EBFA34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6A149-995C-454E-8DF6-F2CCFAA826CA}" type="datetimeFigureOut">
              <a:rPr lang="sr-Latn-CS" smtClean="0"/>
              <a:pPr/>
              <a:t>20.3.2020.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B7C6-6885-4788-A943-7637EBFA34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6A149-995C-454E-8DF6-F2CCFAA826CA}" type="datetimeFigureOut">
              <a:rPr lang="sr-Latn-CS" smtClean="0"/>
              <a:pPr/>
              <a:t>20.3.2020.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B7C6-6885-4788-A943-7637EBFA34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6A149-995C-454E-8DF6-F2CCFAA826CA}" type="datetimeFigureOut">
              <a:rPr lang="sr-Latn-CS" smtClean="0"/>
              <a:pPr/>
              <a:t>20.3.2020.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DB7C6-6885-4788-A943-7637EBFA344D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2060848"/>
            <a:ext cx="52565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400" dirty="0"/>
              <a:t>PROLJEĆE U ZAVIČAJU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1196752"/>
            <a:ext cx="7929618" cy="452431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hr-HR" dirty="0"/>
          </a:p>
          <a:p>
            <a:endParaRPr lang="hr-HR" sz="54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hr-HR" sz="5400" b="1" dirty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Proljeće prema kalendaru počinje </a:t>
            </a:r>
            <a:r>
              <a:rPr lang="hr-HR" sz="5400" b="1" dirty="0"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21. ožujka </a:t>
            </a:r>
            <a:r>
              <a:rPr lang="hr-HR" sz="5400" b="1" dirty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i traje do </a:t>
            </a:r>
            <a:r>
              <a:rPr lang="hr-HR" sz="5400" b="1" dirty="0"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21. lipnja</a:t>
            </a:r>
            <a:r>
              <a:rPr lang="hr-HR" sz="5400" b="1" dirty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.</a:t>
            </a:r>
          </a:p>
          <a:p>
            <a:endParaRPr lang="hr-HR" sz="54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337" y="1052736"/>
            <a:ext cx="9144000" cy="535531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hr-HR" dirty="0"/>
          </a:p>
          <a:p>
            <a:endParaRPr lang="hr-HR" sz="54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endParaRPr lang="hr-HR" sz="54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endParaRPr lang="hr-HR" sz="54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endParaRPr lang="hr-HR" sz="54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endParaRPr lang="hr-HR" sz="54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endParaRPr lang="hr-HR" sz="54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graphicFrame>
        <p:nvGraphicFramePr>
          <p:cNvPr id="6" name="Group 1178"/>
          <p:cNvGraphicFramePr>
            <a:graphicFrameLocks noGrp="1"/>
          </p:cNvGraphicFramePr>
          <p:nvPr/>
        </p:nvGraphicFramePr>
        <p:xfrm>
          <a:off x="214282" y="714356"/>
          <a:ext cx="2578100" cy="2196786"/>
        </p:xfrm>
        <a:graphic>
          <a:graphicData uri="http://schemas.openxmlformats.org/drawingml/2006/table">
            <a:tbl>
              <a:tblPr/>
              <a:tblGrid>
                <a:gridCol w="368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90500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OŽUJAK</a:t>
                      </a:r>
                      <a:endParaRPr kumimoji="0" lang="hr-H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3C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P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U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S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Č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P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S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N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 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 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 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 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 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5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6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7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8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9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10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11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12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13</a:t>
                      </a:r>
                      <a:endParaRPr kumimoji="0" lang="hr-H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14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15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16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17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18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19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20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21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22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23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24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25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26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27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28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29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30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31</a:t>
                      </a:r>
                      <a:endParaRPr kumimoji="0" lang="hr-H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 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 </a:t>
                      </a:r>
                      <a:endParaRPr kumimoji="0" lang="hr-H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 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 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 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 </a:t>
                      </a:r>
                      <a:endParaRPr kumimoji="0" lang="hr-H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Group 1181"/>
          <p:cNvGraphicFramePr>
            <a:graphicFrameLocks noGrp="1"/>
          </p:cNvGraphicFramePr>
          <p:nvPr/>
        </p:nvGraphicFramePr>
        <p:xfrm>
          <a:off x="3071802" y="714356"/>
          <a:ext cx="2578100" cy="1922148"/>
        </p:xfrm>
        <a:graphic>
          <a:graphicData uri="http://schemas.openxmlformats.org/drawingml/2006/table">
            <a:tbl>
              <a:tblPr/>
              <a:tblGrid>
                <a:gridCol w="368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90500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TRAVANJ</a:t>
                      </a:r>
                      <a:endParaRPr kumimoji="0" lang="hr-H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3C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P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U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S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Č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P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S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N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 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5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6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7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8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9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10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11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12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13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14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15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16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17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18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19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20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21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22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23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24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25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26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27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28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29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30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 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 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 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 </a:t>
                      </a:r>
                      <a:endParaRPr kumimoji="0" lang="hr-H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" name="Group 1184"/>
          <p:cNvGraphicFramePr>
            <a:graphicFrameLocks noGrp="1"/>
          </p:cNvGraphicFramePr>
          <p:nvPr/>
        </p:nvGraphicFramePr>
        <p:xfrm>
          <a:off x="6072198" y="714356"/>
          <a:ext cx="2578100" cy="1922148"/>
        </p:xfrm>
        <a:graphic>
          <a:graphicData uri="http://schemas.openxmlformats.org/drawingml/2006/table">
            <a:tbl>
              <a:tblPr/>
              <a:tblGrid>
                <a:gridCol w="368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90500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SVIBANJ</a:t>
                      </a:r>
                      <a:endParaRPr kumimoji="0" lang="hr-H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3C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P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U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S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Č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P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S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N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 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 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 </a:t>
                      </a:r>
                      <a:endParaRPr kumimoji="0" lang="hr-H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5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6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7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8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9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10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11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12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13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14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15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16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17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18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19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20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21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22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23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24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25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26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27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28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29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30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31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 </a:t>
                      </a:r>
                      <a:endParaRPr kumimoji="0" lang="hr-H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Group 1504"/>
          <p:cNvGraphicFramePr>
            <a:graphicFrameLocks noGrp="1"/>
          </p:cNvGraphicFramePr>
          <p:nvPr/>
        </p:nvGraphicFramePr>
        <p:xfrm>
          <a:off x="3000364" y="3143248"/>
          <a:ext cx="2584450" cy="2196786"/>
        </p:xfrm>
        <a:graphic>
          <a:graphicData uri="http://schemas.openxmlformats.org/drawingml/2006/table">
            <a:tbl>
              <a:tblPr/>
              <a:tblGrid>
                <a:gridCol w="374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90500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LIPANJ</a:t>
                      </a:r>
                      <a:endParaRPr kumimoji="0" lang="hr-H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3C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P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U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S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Č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P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S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N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 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 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 </a:t>
                      </a:r>
                      <a:endParaRPr kumimoji="0" lang="hr-H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 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 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 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5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6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7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8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9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10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11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12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13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14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15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16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17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18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19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20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21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22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23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24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25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26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27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28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29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30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 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 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 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 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 </a:t>
                      </a:r>
                      <a:endParaRPr kumimoji="0" lang="hr-H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 </a:t>
                      </a:r>
                      <a:endParaRPr kumimoji="0" lang="hr-H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323528" y="548680"/>
            <a:ext cx="7500990" cy="138499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hr-HR" sz="2800" b="1" dirty="0">
                <a:solidFill>
                  <a:schemeClr val="folHlink"/>
                </a:solidFill>
              </a:rPr>
              <a:t>Priroda ima svoj kalendar. </a:t>
            </a:r>
          </a:p>
          <a:p>
            <a:pPr algn="ctr"/>
            <a:r>
              <a:rPr lang="hr-HR" sz="2800" b="1" dirty="0">
                <a:solidFill>
                  <a:schemeClr val="folHlink"/>
                </a:solidFill>
              </a:rPr>
              <a:t>Proljeće u prirodi ne počinje</a:t>
            </a:r>
          </a:p>
          <a:p>
            <a:pPr algn="ctr"/>
            <a:r>
              <a:rPr lang="hr-HR" sz="2800" b="1" dirty="0">
                <a:solidFill>
                  <a:schemeClr val="folHlink"/>
                </a:solidFill>
              </a:rPr>
              <a:t>nadnevkom. Najavljuju ga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755650" y="2060575"/>
            <a:ext cx="69564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hr-HR" sz="4000" b="1">
                <a:solidFill>
                  <a:srgbClr val="D63AD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I J E S N I C I   PROLJEĆA</a:t>
            </a:r>
          </a:p>
        </p:txBody>
      </p:sp>
      <p:pic>
        <p:nvPicPr>
          <p:cNvPr id="5" name="Picture 6" descr="P229048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2988" y="2997200"/>
            <a:ext cx="4105275" cy="270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5632450" y="3779838"/>
            <a:ext cx="155363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r-HR" sz="3200" dirty="0"/>
              <a:t>visibabe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544" y="980728"/>
            <a:ext cx="8072494" cy="452431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hr-HR" dirty="0"/>
          </a:p>
          <a:p>
            <a:endParaRPr lang="hr-HR" sz="54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endParaRPr lang="hr-HR" sz="54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endParaRPr lang="hr-HR" sz="54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endParaRPr lang="hr-HR" sz="54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endParaRPr lang="hr-HR" sz="54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4" name="Picture 4" descr="P227046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980728"/>
            <a:ext cx="5689600" cy="4552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6468336" y="1980860"/>
            <a:ext cx="112883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r-HR" sz="2800" b="1" dirty="0">
                <a:solidFill>
                  <a:schemeClr val="bg1"/>
                </a:solidFill>
              </a:rPr>
              <a:t>jaglaci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1560" y="1252848"/>
            <a:ext cx="7488832" cy="452431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hr-HR" dirty="0"/>
          </a:p>
          <a:p>
            <a:endParaRPr lang="hr-HR" sz="54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endParaRPr lang="hr-HR" sz="54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endParaRPr lang="hr-HR" sz="54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endParaRPr lang="hr-HR" sz="54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endParaRPr lang="hr-HR" sz="54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6" name="Picture 4" descr="P227046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252848"/>
            <a:ext cx="3386084" cy="4514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203663" y="2758014"/>
            <a:ext cx="18934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hr-HR" sz="2800" b="1" dirty="0">
                <a:solidFill>
                  <a:schemeClr val="bg1"/>
                </a:solidFill>
              </a:rPr>
              <a:t>drijemovac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5203663" y="3510237"/>
            <a:ext cx="220480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hr-HR" sz="2800" b="1" dirty="0">
                <a:solidFill>
                  <a:schemeClr val="bg1"/>
                </a:solidFill>
              </a:rPr>
              <a:t>od milja zvan</a:t>
            </a:r>
          </a:p>
          <a:p>
            <a:r>
              <a:rPr lang="hr-HR" sz="2800" b="1" dirty="0" smtClean="0">
                <a:solidFill>
                  <a:schemeClr val="bg1"/>
                </a:solidFill>
              </a:rPr>
              <a:t>ZVONČIĆ</a:t>
            </a:r>
            <a:endParaRPr lang="hr-HR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98324" y="845832"/>
            <a:ext cx="8072494" cy="452431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hr-HR" dirty="0"/>
          </a:p>
          <a:p>
            <a:endParaRPr lang="hr-HR" sz="54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endParaRPr lang="hr-HR" sz="54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endParaRPr lang="hr-HR" sz="54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endParaRPr lang="hr-HR" sz="54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endParaRPr lang="hr-HR" sz="54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7" name="Picture 4" descr="P229046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8324" y="845832"/>
            <a:ext cx="3887788" cy="511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" descr="P229046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6" y="1988840"/>
            <a:ext cx="4248151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5553" y="5540093"/>
            <a:ext cx="279300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r-HR" sz="2800" b="1" dirty="0" smtClean="0"/>
              <a:t>VRBA(</a:t>
            </a:r>
            <a:r>
              <a:rPr lang="hr-HR" sz="2800" b="1" dirty="0" smtClean="0"/>
              <a:t> cica-maca)</a:t>
            </a:r>
            <a:endParaRPr lang="hr-H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7" y="1052736"/>
            <a:ext cx="8072494" cy="452431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hr-HR" dirty="0"/>
          </a:p>
          <a:p>
            <a:endParaRPr lang="hr-HR" sz="54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endParaRPr lang="hr-HR" sz="54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endParaRPr lang="hr-HR" sz="54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endParaRPr lang="hr-HR" sz="54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endParaRPr lang="hr-HR" sz="54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8" name="Picture 4" descr="P229046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052736"/>
            <a:ext cx="6096043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6778587" y="2708920"/>
            <a:ext cx="140243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hr-H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mirisna </a:t>
            </a:r>
          </a:p>
          <a:p>
            <a:pPr>
              <a:defRPr/>
            </a:pPr>
            <a:r>
              <a:rPr lang="hr-H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ljubičica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908720"/>
            <a:ext cx="8501122" cy="507831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hr-HR" sz="54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endParaRPr lang="hr-HR" sz="54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endParaRPr lang="hr-HR" sz="54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endParaRPr lang="hr-HR" sz="54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endParaRPr lang="hr-HR" sz="54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endParaRPr lang="hr-HR" sz="54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752726" y="1531042"/>
            <a:ext cx="8055002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Arial" charset="0"/>
                <a:ea typeface="+mn-ea"/>
                <a:cs typeface="+mn-cs"/>
              </a:rPr>
              <a:t>Sve ove biljke vjesnici su proljeća.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uLnTx/>
              <a:uFillTx/>
              <a:latin typeface="Arial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Arial" charset="0"/>
                <a:ea typeface="+mn-ea"/>
                <a:cs typeface="+mn-cs"/>
              </a:rPr>
              <a:t>Sve su zaštićene i trebamo ih čuvati.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uLnTx/>
              <a:uFillTx/>
              <a:latin typeface="Arial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Arial" charset="0"/>
                <a:ea typeface="+mn-ea"/>
                <a:cs typeface="+mn-cs"/>
              </a:rPr>
              <a:t>Provodi slobodno vrijeme u prirodi i uživaj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Arial" charset="0"/>
                <a:ea typeface="+mn-ea"/>
                <a:cs typeface="+mn-cs"/>
              </a:rPr>
              <a:t>   u njihovoj ljepoti.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544" y="692696"/>
            <a:ext cx="7929618" cy="535531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hr-HR" dirty="0"/>
          </a:p>
          <a:p>
            <a:r>
              <a:rPr lang="hr-HR" sz="5400" b="1" dirty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U proljeće je vrijeme promjenljivo.</a:t>
            </a:r>
          </a:p>
          <a:p>
            <a:endParaRPr lang="hr-HR" sz="54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hr-HR" sz="5400" b="1" dirty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Često se izmjenjuju sunčana, oblačna i kišna razdoblja.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980728"/>
            <a:ext cx="7929618" cy="452431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hr-HR" dirty="0"/>
          </a:p>
          <a:p>
            <a:r>
              <a:rPr lang="hr-HR" sz="5400" b="1" dirty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Dani su sve dulji, </a:t>
            </a:r>
          </a:p>
          <a:p>
            <a:r>
              <a:rPr lang="hr-HR" sz="5400" b="1" dirty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a noći sve kraće.</a:t>
            </a:r>
          </a:p>
          <a:p>
            <a:endParaRPr lang="hr-HR" sz="54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hr-HR" sz="5400" b="1" dirty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Sve je toplije.</a:t>
            </a:r>
          </a:p>
          <a:p>
            <a:endParaRPr lang="hr-HR" sz="54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908720"/>
            <a:ext cx="7929618" cy="507831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sz="5400" b="1" dirty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Nakon otapanja snijega ljudi kopaju i gnoje zemlju.</a:t>
            </a:r>
          </a:p>
          <a:p>
            <a:endParaRPr lang="hr-HR" sz="54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hr-HR" sz="5400" b="1" dirty="0"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Siju</a:t>
            </a:r>
            <a:r>
              <a:rPr lang="hr-HR" sz="5400" b="1" dirty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sjemenke, </a:t>
            </a:r>
            <a:r>
              <a:rPr lang="hr-HR" sz="5400" b="1" dirty="0"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sade </a:t>
            </a:r>
            <a:r>
              <a:rPr lang="hr-HR" sz="5400" b="1" dirty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sadnice i </a:t>
            </a:r>
            <a:r>
              <a:rPr lang="hr-HR" sz="5400" b="1" dirty="0"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podrezuju</a:t>
            </a:r>
            <a:r>
              <a:rPr lang="hr-HR" sz="5400" b="1" dirty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voćke i vinovu lozu.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21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1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4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1124744"/>
            <a:ext cx="7929618" cy="42473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hr-HR" sz="54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hr-HR" sz="5400" b="1" dirty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Potoci i rijeke bujaju od otopljenoga snijega ili proljetnih kiša. </a:t>
            </a:r>
          </a:p>
          <a:p>
            <a:endParaRPr lang="hr-HR" sz="54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to="1.5" calcmode="lin" valueType="num">
                                      <p:cBhvr override="childStyl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544" y="1196752"/>
            <a:ext cx="7929618" cy="452431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hr-HR" dirty="0"/>
          </a:p>
          <a:p>
            <a:r>
              <a:rPr lang="hr-HR" sz="5400" b="1" dirty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Biljke </a:t>
            </a:r>
            <a:r>
              <a:rPr lang="hr-HR" sz="5400" b="1" dirty="0"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pupaju</a:t>
            </a:r>
            <a:r>
              <a:rPr lang="hr-HR" sz="5400" b="1" dirty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.</a:t>
            </a:r>
          </a:p>
          <a:p>
            <a:endParaRPr lang="hr-HR" sz="54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hr-HR" sz="5400" b="1" dirty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Iz tih se pupova razvijaju listovi i cvjetovi, tj.biljke </a:t>
            </a:r>
            <a:r>
              <a:rPr lang="hr-HR" sz="5400" b="1" dirty="0"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listaju</a:t>
            </a:r>
            <a:r>
              <a:rPr lang="hr-HR" sz="5400" b="1" dirty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i </a:t>
            </a:r>
            <a:r>
              <a:rPr lang="hr-HR" sz="5400" b="1" dirty="0"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cvjetaju</a:t>
            </a:r>
            <a:r>
              <a:rPr lang="hr-HR" sz="5400" b="1" dirty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21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1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692696"/>
            <a:ext cx="7929618" cy="507831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hr-HR" sz="54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hr-HR" sz="5400" b="1" dirty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Kada su noći vedre i hladne, na biljkama se hvataju kapi vode.</a:t>
            </a:r>
          </a:p>
          <a:p>
            <a:endParaRPr lang="hr-HR" sz="54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hr-HR" sz="5400" b="1" dirty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To je </a:t>
            </a:r>
            <a:r>
              <a:rPr lang="hr-HR" sz="5400" b="1" dirty="0"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rosa</a:t>
            </a:r>
            <a:r>
              <a:rPr lang="hr-HR" sz="5400" b="1" dirty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4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544" y="1052736"/>
            <a:ext cx="7929618" cy="507831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sz="5400" b="1" dirty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Životinje se bude iz zimskog sna, a neke se vraćaju iz toplijih krajeva.</a:t>
            </a:r>
          </a:p>
          <a:p>
            <a:endParaRPr lang="hr-HR" sz="54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hr-HR" sz="5400" b="1" dirty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Mnoge životinje dobivaju mlade.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21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1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to="1.5" calcmode="lin" valueType="num">
                                      <p:cBhvr override="childStyl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to="1.5" calcmode="lin" valueType="num">
                                      <p:cBhvr override="childStyl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1052736"/>
            <a:ext cx="7929618" cy="507831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sz="5400" b="1" dirty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Lastavice i rode vraćaju se u svoja gnijezda.</a:t>
            </a:r>
          </a:p>
          <a:p>
            <a:endParaRPr lang="hr-HR" sz="54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endParaRPr lang="hr-HR" sz="54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endParaRPr lang="hr-HR" sz="54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endParaRPr lang="hr-HR" sz="54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to="1.5" calcmode="lin" valueType="num">
                                      <p:cBhvr override="childStyl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mph" presetSubtype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override="childStyle">
                                        <p:cTn id="23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4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5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362</Words>
  <Application>Microsoft Office PowerPoint</Application>
  <PresentationFormat>Prikaz na zaslonu (4:3)</PresentationFormat>
  <Paragraphs>261</Paragraphs>
  <Slides>17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17</vt:i4>
      </vt:variant>
    </vt:vector>
  </HeadingPairs>
  <TitlesOfParts>
    <vt:vector size="22" baseType="lpstr">
      <vt:lpstr>Arial</vt:lpstr>
      <vt:lpstr>Calibri</vt:lpstr>
      <vt:lpstr>Century Gothic</vt:lpstr>
      <vt:lpstr>Wingdings</vt:lpstr>
      <vt:lpstr>Office Theme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Ivana Gluhačić</dc:creator>
  <cp:lastModifiedBy>TATJANA</cp:lastModifiedBy>
  <cp:revision>10</cp:revision>
  <dcterms:created xsi:type="dcterms:W3CDTF">2013-02-24T17:16:40Z</dcterms:created>
  <dcterms:modified xsi:type="dcterms:W3CDTF">2020-03-19T23:54:38Z</dcterms:modified>
</cp:coreProperties>
</file>