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60" r:id="rId3"/>
    <p:sldId id="258" r:id="rId4"/>
    <p:sldId id="259" r:id="rId5"/>
    <p:sldId id="264" r:id="rId6"/>
    <p:sldId id="261" r:id="rId7"/>
    <p:sldId id="265" r:id="rId8"/>
    <p:sldId id="262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6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6A149-995C-454E-8DF6-F2CCFAA826CA}" type="datetimeFigureOut">
              <a:rPr lang="sr-Latn-CS" smtClean="0"/>
              <a:pPr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B7C6-6885-4788-A943-7637EBFA344D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1720" y="2060848"/>
            <a:ext cx="52565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PROLJEĆE U ZAVIČAJU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Proljeće prema kalendaru počinje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ožujka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 traje do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21. lipnja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337" y="1052736"/>
            <a:ext cx="9144000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" name="Group 1178"/>
          <p:cNvGraphicFramePr>
            <a:graphicFrameLocks noGrp="1"/>
          </p:cNvGraphicFramePr>
          <p:nvPr/>
        </p:nvGraphicFramePr>
        <p:xfrm>
          <a:off x="214282" y="714356"/>
          <a:ext cx="2578100" cy="2196786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OŽUJAK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Group 1181"/>
          <p:cNvGraphicFramePr>
            <a:graphicFrameLocks noGrp="1"/>
          </p:cNvGraphicFramePr>
          <p:nvPr/>
        </p:nvGraphicFramePr>
        <p:xfrm>
          <a:off x="3071802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TRAVANJ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8" name="Group 1184"/>
          <p:cNvGraphicFramePr>
            <a:graphicFrameLocks noGrp="1"/>
          </p:cNvGraphicFramePr>
          <p:nvPr/>
        </p:nvGraphicFramePr>
        <p:xfrm>
          <a:off x="6072198" y="714356"/>
          <a:ext cx="2578100" cy="1922148"/>
        </p:xfrm>
        <a:graphic>
          <a:graphicData uri="http://schemas.openxmlformats.org/drawingml/2006/table">
            <a:tbl>
              <a:tblPr/>
              <a:tblGrid>
                <a:gridCol w="36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SVIBANJ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Group 1504"/>
          <p:cNvGraphicFramePr>
            <a:graphicFrameLocks noGrp="1"/>
          </p:cNvGraphicFramePr>
          <p:nvPr/>
        </p:nvGraphicFramePr>
        <p:xfrm>
          <a:off x="3000364" y="3143248"/>
          <a:ext cx="2584450" cy="2196786"/>
        </p:xfrm>
        <a:graphic>
          <a:graphicData uri="http://schemas.openxmlformats.org/drawingml/2006/table">
            <a:tbl>
              <a:tblPr/>
              <a:tblGrid>
                <a:gridCol w="37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05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LIPANJ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3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U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Č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P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S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N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21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23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25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26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28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29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30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 </a:t>
                      </a:r>
                      <a:endParaRPr kumimoji="0" lang="hr-H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7777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23528" y="548680"/>
            <a:ext cx="7500990" cy="13849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Priroda ima svoj kalendar. 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Proljeće u prirodi ne počinje</a:t>
            </a:r>
          </a:p>
          <a:p>
            <a:pPr algn="ctr"/>
            <a:r>
              <a:rPr lang="hr-HR" sz="2800" b="1" dirty="0">
                <a:solidFill>
                  <a:schemeClr val="folHlink"/>
                </a:solidFill>
              </a:rPr>
              <a:t>nadnevkom. Najavljuju ga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55650" y="2060575"/>
            <a:ext cx="6956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4000" b="1">
                <a:solidFill>
                  <a:srgbClr val="D63AD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 I J E S N I C I   PROLJEĆA</a:t>
            </a:r>
          </a:p>
        </p:txBody>
      </p:sp>
      <p:pic>
        <p:nvPicPr>
          <p:cNvPr id="5" name="Picture 6" descr="P229048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2997200"/>
            <a:ext cx="4105275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632450" y="3779838"/>
            <a:ext cx="15536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3200" dirty="0"/>
              <a:t>visibabe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980728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4" descr="P227046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980728"/>
            <a:ext cx="5689600" cy="4552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468336" y="1980860"/>
            <a:ext cx="11288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jaglaci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1252848"/>
            <a:ext cx="7488832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" name="Picture 4" descr="P22704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52848"/>
            <a:ext cx="3386084" cy="4514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203663" y="2758014"/>
            <a:ext cx="189342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drijemovac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203663" y="3510237"/>
            <a:ext cx="22048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hr-HR" sz="2800" b="1" dirty="0">
                <a:solidFill>
                  <a:schemeClr val="bg1"/>
                </a:solidFill>
              </a:rPr>
              <a:t>od milja zvan</a:t>
            </a:r>
          </a:p>
          <a:p>
            <a:r>
              <a:rPr lang="hr-HR" sz="2800" b="1" dirty="0" smtClean="0">
                <a:solidFill>
                  <a:schemeClr val="bg1"/>
                </a:solidFill>
              </a:rPr>
              <a:t>ZVONČIĆ</a:t>
            </a:r>
            <a:endParaRPr lang="hr-H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324" y="845832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Picture 4" descr="P229046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8324" y="845832"/>
            <a:ext cx="3887788" cy="511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P2290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988840"/>
            <a:ext cx="4248151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5553" y="5540093"/>
            <a:ext cx="27930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800" b="1" dirty="0" smtClean="0"/>
              <a:t>VRBA(</a:t>
            </a:r>
            <a:r>
              <a:rPr lang="hr-HR" sz="2800" b="1" dirty="0" smtClean="0"/>
              <a:t> cica-maca)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7" y="1052736"/>
            <a:ext cx="8072494" cy="452431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Picture 4" descr="P22904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609604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778587" y="2708920"/>
            <a:ext cx="140243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mirisna </a:t>
            </a:r>
          </a:p>
          <a:p>
            <a:pPr>
              <a:defRPr/>
            </a:pPr>
            <a:r>
              <a:rPr lang="hr-HR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ljubičica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8501122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52726" y="1531042"/>
            <a:ext cx="8055002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ove biljke vjesnici su proljeća.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Sve su zaštićene i trebamo ih čuvati.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Provodi slobodno vrijeme u prirodi i uživaj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hr-H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Arial" charset="0"/>
                <a:ea typeface="+mn-ea"/>
                <a:cs typeface="+mn-cs"/>
              </a:rPr>
              <a:t>   u njihovoj ljepoti.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92696"/>
            <a:ext cx="7929618" cy="53553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U proljeće je vrijeme promjenljivo.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Često se izmjenjuju sunčana, oblačna i kišna razdoblja.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Dani su sve dulji, </a:t>
            </a: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a noći sve kraće.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Sve je toplije.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08720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Nakon otapanja snijega ljudi kopaju i gnoje zemlju.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Siju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sjemenke,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sade 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sadnice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podrezuju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voćke i vinovu lozu.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124744"/>
            <a:ext cx="7929618" cy="424731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Potoci i rijeke bujaju od otopljenoga snijega ili proljetnih kiša. 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96752"/>
            <a:ext cx="7929618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dirty="0"/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pupaju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Iz tih se pupova razvijaju listovi i cvjetovi, tj.biljke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listaju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i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cvjetaju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Kada su noći vedre i hladne, na biljkama se hvataju kapi vode.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To je </a:t>
            </a:r>
            <a:r>
              <a:rPr lang="hr-HR" sz="5400" b="1" dirty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rosa</a:t>
            </a:r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Životinje se bude iz zimskog sna, a neke se vraćaju iz toplijih krajeva.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Mnoge životinje dobivaju mlade.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052736"/>
            <a:ext cx="7929618" cy="50783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5400" b="1" dirty="0"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Lastavice i rode vraćaju se u svoja gnijezda.</a:t>
            </a: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endParaRPr lang="hr-HR" sz="5400" b="1" dirty="0"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to="1.5" calcmode="lin" valueType="num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4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5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362</Words>
  <Application>Microsoft Office PowerPoint</Application>
  <PresentationFormat>Prikaz na zaslonu (4:3)</PresentationFormat>
  <Paragraphs>261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TATJANA</cp:lastModifiedBy>
  <cp:revision>10</cp:revision>
  <dcterms:created xsi:type="dcterms:W3CDTF">2013-02-24T17:16:40Z</dcterms:created>
  <dcterms:modified xsi:type="dcterms:W3CDTF">2020-03-19T23:54:38Z</dcterms:modified>
</cp:coreProperties>
</file>